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theme/themeOverride1.xml" ContentType="application/vnd.openxmlformats-officedocument.themeOverride+xml"/>
  <Override PartName="/ppt/charts/chart17.xml" ContentType="application/vnd.openxmlformats-officedocument.drawingml.chart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  <p:sldMasterId id="2147483712" r:id="rId6"/>
    <p:sldMasterId id="2147483733" r:id="rId7"/>
  </p:sldMasterIdLst>
  <p:notesMasterIdLst>
    <p:notesMasterId r:id="rId38"/>
  </p:notesMasterIdLst>
  <p:sldIdLst>
    <p:sldId id="399" r:id="rId8"/>
    <p:sldId id="2147472419" r:id="rId9"/>
    <p:sldId id="2147482450" r:id="rId10"/>
    <p:sldId id="2147473683" r:id="rId11"/>
    <p:sldId id="2147482505" r:id="rId12"/>
    <p:sldId id="2147473680" r:id="rId13"/>
    <p:sldId id="2147472488" r:id="rId14"/>
    <p:sldId id="2147473713" r:id="rId15"/>
    <p:sldId id="7682" r:id="rId16"/>
    <p:sldId id="2147472421" r:id="rId17"/>
    <p:sldId id="2147472422" r:id="rId18"/>
    <p:sldId id="8081" r:id="rId19"/>
    <p:sldId id="2147473702" r:id="rId20"/>
    <p:sldId id="2147472731" r:id="rId21"/>
    <p:sldId id="2147482453" r:id="rId22"/>
    <p:sldId id="2147482455" r:id="rId23"/>
    <p:sldId id="2147472531" r:id="rId24"/>
    <p:sldId id="2147482456" r:id="rId25"/>
    <p:sldId id="2147472505" r:id="rId26"/>
    <p:sldId id="2147482452" r:id="rId27"/>
    <p:sldId id="2147472529" r:id="rId28"/>
    <p:sldId id="2147482497" r:id="rId29"/>
    <p:sldId id="2147472574" r:id="rId30"/>
    <p:sldId id="2147472426" r:id="rId31"/>
    <p:sldId id="2147472656" r:id="rId32"/>
    <p:sldId id="2147482495" r:id="rId33"/>
    <p:sldId id="2147482499" r:id="rId34"/>
    <p:sldId id="2147482500" r:id="rId35"/>
    <p:sldId id="2147473674" r:id="rId36"/>
    <p:sldId id="2147481787" r:id="rId3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AEE"/>
    <a:srgbClr val="F6EFFA"/>
    <a:srgbClr val="EFE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DB0DDE-3DAE-4085-A942-CA9ECD82DD6E}" v="23" dt="2025-06-02T10:03:16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1188" autoAdjust="0"/>
  </p:normalViewPr>
  <p:slideViewPr>
    <p:cSldViewPr snapToGrid="0">
      <p:cViewPr varScale="1">
        <p:scale>
          <a:sx n="57" d="100"/>
          <a:sy n="57" d="100"/>
        </p:scale>
        <p:origin x="9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2976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004970169674835E-2"/>
          <c:y val="0.13837907199614027"/>
          <c:w val="0.93667338706823622"/>
          <c:h val="0.61763538774267013"/>
        </c:manualLayout>
      </c:layout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7"/>
              <c:layout>
                <c:manualLayout>
                  <c:x val="-4.5994766189770442E-2"/>
                  <c:y val="-4.37461411133293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4A-4CF3-9A73-85FC5398D309}"/>
                </c:ext>
              </c:extLst>
            </c:dLbl>
            <c:dLbl>
              <c:idx val="8"/>
              <c:layout>
                <c:manualLayout>
                  <c:x val="-3.2435216854446405E-2"/>
                  <c:y val="-6.0195886700790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4A-4CF3-9A73-85FC5398D309}"/>
                </c:ext>
              </c:extLst>
            </c:dLbl>
            <c:dLbl>
              <c:idx val="9"/>
              <c:layout>
                <c:manualLayout>
                  <c:x val="0"/>
                  <c:y val="-6.86390591584710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lang="fr-FR" sz="3600" b="0" i="0" u="none" strike="noStrike" kern="1200" baseline="0">
                      <a:solidFill>
                        <a:schemeClr val="accent1"/>
                      </a:solidFill>
                      <a:latin typeface="Poppins" panose="00000500000000000000" pitchFamily="2" charset="0"/>
                      <a:ea typeface="+mn-ea"/>
                      <a:cs typeface="Poppins" panose="00000500000000000000" pitchFamily="2" charset="0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4A-4CF3-9A73-85FC5398D3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Feuil1!$A$4:$A$13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Feuil1!$B$4:$B$13</c:f>
              <c:numCache>
                <c:formatCode>0%</c:formatCode>
                <c:ptCount val="10"/>
                <c:pt idx="0">
                  <c:v>0.41</c:v>
                </c:pt>
                <c:pt idx="1">
                  <c:v>0.41</c:v>
                </c:pt>
                <c:pt idx="2">
                  <c:v>0.42</c:v>
                </c:pt>
                <c:pt idx="3">
                  <c:v>0.44</c:v>
                </c:pt>
                <c:pt idx="4">
                  <c:v>0.36</c:v>
                </c:pt>
                <c:pt idx="5">
                  <c:v>0.38</c:v>
                </c:pt>
                <c:pt idx="6">
                  <c:v>0.42</c:v>
                </c:pt>
                <c:pt idx="7">
                  <c:v>0.5</c:v>
                </c:pt>
                <c:pt idx="8">
                  <c:v>0.42</c:v>
                </c:pt>
                <c:pt idx="9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4A-4CF3-9A73-85FC5398D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003072"/>
        <c:axId val="192008960"/>
      </c:lineChart>
      <c:catAx>
        <c:axId val="19200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D9D9D9"/>
            </a:solidFill>
          </a:ln>
        </c:spPr>
        <c:txPr>
          <a:bodyPr/>
          <a:lstStyle/>
          <a:p>
            <a: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pPr>
            <a:endParaRPr lang="fr-FR"/>
          </a:p>
        </c:txPr>
        <c:crossAx val="192008960"/>
        <c:crosses val="autoZero"/>
        <c:auto val="1"/>
        <c:lblAlgn val="ctr"/>
        <c:lblOffset val="100"/>
        <c:noMultiLvlLbl val="0"/>
      </c:catAx>
      <c:valAx>
        <c:axId val="192008960"/>
        <c:scaling>
          <c:orientation val="minMax"/>
          <c:min val="0.15000000000000002"/>
        </c:scaling>
        <c:delete val="1"/>
        <c:axPos val="l"/>
        <c:numFmt formatCode="0%" sourceLinked="1"/>
        <c:majorTickMark val="out"/>
        <c:minorTickMark val="none"/>
        <c:tickLblPos val="nextTo"/>
        <c:crossAx val="19200307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084895211015313E-2"/>
          <c:y val="4.5407155287297857E-2"/>
          <c:w val="0.88583020957796532"/>
          <c:h val="0.90918568942540401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spPr>
            <a:ln w="9525"/>
          </c:spPr>
          <c:dPt>
            <c:idx val="0"/>
            <c:bubble3D val="0"/>
            <c:spPr>
              <a:solidFill>
                <a:schemeClr val="accent3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2F-4819-AE7B-82BCD2424810}"/>
              </c:ext>
            </c:extLst>
          </c:dPt>
          <c:dPt>
            <c:idx val="1"/>
            <c:bubble3D val="0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2F-4819-AE7B-82BCD242481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2F-4819-AE7B-82BCD2424810}"/>
              </c:ext>
            </c:extLst>
          </c:dPt>
          <c:dLbls>
            <c:dLbl>
              <c:idx val="0"/>
              <c:layout>
                <c:manualLayout>
                  <c:x val="-0.18160905127512636"/>
                  <c:y val="0.20282860385560145"/>
                </c:manualLayout>
              </c:layout>
              <c:tx>
                <c:rich>
                  <a:bodyPr/>
                  <a:lstStyle/>
                  <a:p>
                    <a:r>
                      <a:rPr lang="en-US" noProof="0" dirty="0">
                        <a:solidFill>
                          <a:schemeClr val="bg1"/>
                        </a:solidFill>
                      </a:rPr>
                      <a:t>A</a:t>
                    </a:r>
                    <a:r>
                      <a:rPr lang="en-US" dirty="0" err="1">
                        <a:solidFill>
                          <a:schemeClr val="bg1"/>
                        </a:solidFill>
                      </a:rPr>
                      <a:t>rrêts</a:t>
                    </a:r>
                    <a:br>
                      <a:rPr lang="en-US" dirty="0">
                        <a:solidFill>
                          <a:schemeClr val="bg1"/>
                        </a:solidFill>
                      </a:rPr>
                    </a:br>
                    <a:r>
                      <a:rPr lang="en-US" dirty="0">
                        <a:solidFill>
                          <a:schemeClr val="bg1"/>
                        </a:solidFill>
                      </a:rPr>
                      <a:t>courts
30%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22F-4819-AE7B-82BCD2424810}"/>
                </c:ext>
              </c:extLst>
            </c:dLbl>
            <c:dLbl>
              <c:idx val="1"/>
              <c:layout>
                <c:manualLayout>
                  <c:x val="0.21040268078758184"/>
                  <c:y val="-0.2020605861851666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2F-4819-AE7B-82BCD2424810}"/>
                </c:ext>
              </c:extLst>
            </c:dLbl>
            <c:dLbl>
              <c:idx val="2"/>
              <c:layout>
                <c:manualLayout>
                  <c:x val="0.1632071710585542"/>
                  <c:y val="7.776188960479441E-2"/>
                </c:manualLayout>
              </c:layout>
              <c:tx>
                <c:rich>
                  <a:bodyPr/>
                  <a:lstStyle/>
                  <a:p>
                    <a:r>
                      <a:rPr lang="en-US" noProof="0" dirty="0"/>
                      <a:t>A</a:t>
                    </a:r>
                    <a:r>
                      <a:rPr lang="en-US" dirty="0" err="1"/>
                      <a:t>rrêts</a:t>
                    </a:r>
                    <a:br>
                      <a:rPr lang="en-US" dirty="0"/>
                    </a:br>
                    <a:r>
                      <a:rPr lang="en-US" dirty="0"/>
                      <a:t>longs
10%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22F-4819-AE7B-82BCD24248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ctr" anchorCtr="1">
                <a:spAutoFit/>
              </a:bodyPr>
              <a:lstStyle/>
              <a:p>
                <a:pPr>
                  <a:defRPr lang="fr-FR" sz="1197" b="1" i="0" u="none" strike="noStrike" kern="1200" baseline="0" noProof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Feuil1!$A$2:$A$4</c:f>
              <c:strCache>
                <c:ptCount val="3"/>
                <c:pt idx="0">
                  <c:v>Arrêts courts</c:v>
                </c:pt>
                <c:pt idx="1">
                  <c:v>Arrêts moyens</c:v>
                </c:pt>
                <c:pt idx="2">
                  <c:v>Arrêts longs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0.3019</c:v>
                </c:pt>
                <c:pt idx="1">
                  <c:v>0.60070000000000001</c:v>
                </c:pt>
                <c:pt idx="2">
                  <c:v>9.7299999999999998E-2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2F-4819-AE7B-82BCD24248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8329410152637"/>
          <c:y val="2.332279925351251E-3"/>
          <c:w val="0.47908557264572454"/>
          <c:h val="0.997667656650974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5B-43AA-ACCE-CC2DA8DCA2C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EF-4060-AFA9-084CA6044F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Maladie chronique / maladie grave </c:v>
                </c:pt>
                <c:pt idx="1">
                  <c:v>Chirurgie, opération</c:v>
                </c:pt>
                <c:pt idx="2">
                  <c:v>TMS </c:v>
                </c:pt>
                <c:pt idx="3">
                  <c:v>Troubles psycho. / Epuisement pro.</c:v>
                </c:pt>
                <c:pt idx="4">
                  <c:v>Accident / Traumatisme 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7.1400000000000005E-2</c:v>
                </c:pt>
                <c:pt idx="1">
                  <c:v>0.10290000000000001</c:v>
                </c:pt>
                <c:pt idx="2">
                  <c:v>0.14080000000000001</c:v>
                </c:pt>
                <c:pt idx="3">
                  <c:v>0.2487</c:v>
                </c:pt>
                <c:pt idx="4">
                  <c:v>0.2959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5B-43AA-ACCE-CC2DA8DCA2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391509736"/>
        <c:axId val="391510520"/>
      </c:barChart>
      <c:catAx>
        <c:axId val="391509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fr-FR"/>
          </a:p>
        </c:txPr>
        <c:crossAx val="391510520"/>
        <c:crosses val="autoZero"/>
        <c:auto val="1"/>
        <c:lblAlgn val="ctr"/>
        <c:lblOffset val="100"/>
        <c:noMultiLvlLbl val="0"/>
      </c:catAx>
      <c:valAx>
        <c:axId val="391510520"/>
        <c:scaling>
          <c:orientation val="minMax"/>
          <c:max val="0.65000000000000013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91509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8329410152637"/>
          <c:y val="2.332279925351251E-3"/>
          <c:w val="0.47908557264572454"/>
          <c:h val="0.997667656650974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solidFill>
                <a:schemeClr val="accent2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F9-4746-B611-67C277AA75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Accident / Traumatisme </c:v>
                </c:pt>
                <c:pt idx="1">
                  <c:v>TMS </c:v>
                </c:pt>
                <c:pt idx="2">
                  <c:v>Troubles psycho. / Epuisement pro.</c:v>
                </c:pt>
                <c:pt idx="3">
                  <c:v>Maladie ordinaire / Covid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0.13150000000000001</c:v>
                </c:pt>
                <c:pt idx="1">
                  <c:v>0.14810000000000001</c:v>
                </c:pt>
                <c:pt idx="2">
                  <c:v>0.18820000000000001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F9-4746-B611-67C277AA75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391523424"/>
        <c:axId val="391523032"/>
      </c:barChart>
      <c:catAx>
        <c:axId val="391523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fr-FR"/>
          </a:p>
        </c:txPr>
        <c:crossAx val="391523032"/>
        <c:crosses val="autoZero"/>
        <c:auto val="1"/>
        <c:lblAlgn val="ctr"/>
        <c:lblOffset val="100"/>
        <c:noMultiLvlLbl val="0"/>
      </c:catAx>
      <c:valAx>
        <c:axId val="391523032"/>
        <c:scaling>
          <c:orientation val="minMax"/>
          <c:max val="0.65000000000000013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9152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tx1"/>
          </a:solidFill>
          <a:latin typeface="Poppins" panose="00000500000000000000" pitchFamily="2" charset="0"/>
          <a:cs typeface="Poppi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91444139957832"/>
          <c:y val="2.3322314490990749E-3"/>
          <c:w val="0.47908557264572454"/>
          <c:h val="0.997667656650974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69-48A1-84E8-4E2CB8B9A4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Troubles psycho. / Epuisement pro.</c:v>
                </c:pt>
                <c:pt idx="1">
                  <c:v>Accident / Traumatisme </c:v>
                </c:pt>
                <c:pt idx="2">
                  <c:v>TMS </c:v>
                </c:pt>
                <c:pt idx="3">
                  <c:v>Maladie ordinaire / Covid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7.3099999999999998E-2</c:v>
                </c:pt>
                <c:pt idx="1">
                  <c:v>8.0299999999999996E-2</c:v>
                </c:pt>
                <c:pt idx="2">
                  <c:v>0.12590000000000001</c:v>
                </c:pt>
                <c:pt idx="3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469-48A1-84E8-4E2CB8B9A4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391524208"/>
        <c:axId val="391521072"/>
      </c:barChart>
      <c:catAx>
        <c:axId val="391524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fr-FR"/>
          </a:p>
        </c:txPr>
        <c:crossAx val="391521072"/>
        <c:crosses val="autoZero"/>
        <c:auto val="1"/>
        <c:lblAlgn val="ctr"/>
        <c:lblOffset val="100"/>
        <c:noMultiLvlLbl val="0"/>
      </c:catAx>
      <c:valAx>
        <c:axId val="391521072"/>
        <c:scaling>
          <c:orientation val="minMax"/>
          <c:max val="0.8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9152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tx1"/>
          </a:solidFill>
          <a:latin typeface="Poppins" panose="00000500000000000000" pitchFamily="2" charset="0"/>
          <a:cs typeface="Poppi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85699891636636E-2"/>
          <c:y val="0"/>
          <c:w val="0.9564005213881843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3E5-44EF-BE8E-30B30457B676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426-4385-81F2-DA9104EA9D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Feuil1!$A$2:$A$10</c:f>
              <c:numCache>
                <c:formatCode>General</c:formatCode>
                <c:ptCount val="9"/>
              </c:numCache>
            </c:numRef>
          </c:cat>
          <c:val>
            <c:numRef>
              <c:f>Feuil1!$B$2:$B$10</c:f>
              <c:numCache>
                <c:formatCode>0%</c:formatCode>
                <c:ptCount val="9"/>
                <c:pt idx="0">
                  <c:v>0.34</c:v>
                </c:pt>
                <c:pt idx="1">
                  <c:v>0.25</c:v>
                </c:pt>
                <c:pt idx="2">
                  <c:v>0.23</c:v>
                </c:pt>
                <c:pt idx="3">
                  <c:v>0.19</c:v>
                </c:pt>
                <c:pt idx="4">
                  <c:v>0.17</c:v>
                </c:pt>
                <c:pt idx="5">
                  <c:v>0.16</c:v>
                </c:pt>
                <c:pt idx="6">
                  <c:v>0.16</c:v>
                </c:pt>
                <c:pt idx="7">
                  <c:v>0.15</c:v>
                </c:pt>
                <c:pt idx="8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E5-44EF-BE8E-30B30457B6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16155264"/>
        <c:axId val="216156800"/>
      </c:barChart>
      <c:catAx>
        <c:axId val="21615526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6156800"/>
        <c:crosses val="autoZero"/>
        <c:auto val="1"/>
        <c:lblAlgn val="ctr"/>
        <c:lblOffset val="100"/>
        <c:noMultiLvlLbl val="0"/>
      </c:catAx>
      <c:valAx>
        <c:axId val="216156800"/>
        <c:scaling>
          <c:orientation val="minMax"/>
          <c:max val="0.6000000000000000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615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797300047817808E-3"/>
          <c:y val="1.7396833131439768E-3"/>
          <c:w val="0.99882026999521811"/>
          <c:h val="0.996896842740250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183D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183D1"/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Les difficultés de réorganisation de l'entreprise/du service concerné</c:v>
                </c:pt>
                <c:pt idx="1">
                  <c:v>Le remplacement des salariés absents</c:v>
                </c:pt>
                <c:pt idx="2">
                  <c:v>Le coût de gestion pour l'entreprise</c:v>
                </c:pt>
                <c:pt idx="3">
                  <c:v>La satisfaction clients</c:v>
                </c:pt>
                <c:pt idx="4">
                  <c:v>La motivation, l'engagement des autres salariés de l'équipe</c:v>
                </c:pt>
                <c:pt idx="5">
                  <c:v>Les résultats et la performance économique de l'entreprise</c:v>
                </c:pt>
                <c:pt idx="6">
                  <c:v>La hausse des cotisations prévoyance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0.5292</c:v>
                </c:pt>
                <c:pt idx="1">
                  <c:v>0.35320000000000001</c:v>
                </c:pt>
                <c:pt idx="2">
                  <c:v>0.245</c:v>
                </c:pt>
                <c:pt idx="3">
                  <c:v>0.21390000000000001</c:v>
                </c:pt>
                <c:pt idx="4">
                  <c:v>0.19920000000000002</c:v>
                </c:pt>
                <c:pt idx="5">
                  <c:v>0.17710000000000001</c:v>
                </c:pt>
                <c:pt idx="6">
                  <c:v>0.13650000000000001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87-4EBA-B816-5833D4FD0B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7"/>
        <c:axId val="397621840"/>
        <c:axId val="397615960"/>
      </c:barChart>
      <c:catAx>
        <c:axId val="39762184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97615960"/>
        <c:crosses val="autoZero"/>
        <c:auto val="1"/>
        <c:lblAlgn val="ctr"/>
        <c:lblOffset val="100"/>
        <c:noMultiLvlLbl val="0"/>
      </c:catAx>
      <c:valAx>
        <c:axId val="397615960"/>
        <c:scaling>
          <c:orientation val="minMax"/>
          <c:max val="0.750000000000004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9762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FF4B33"/>
              </a:solidFill>
            </a:ln>
          </c:spPr>
          <c:dPt>
            <c:idx val="0"/>
            <c:bubble3D val="0"/>
            <c:spPr>
              <a:solidFill>
                <a:srgbClr val="FF4B33"/>
              </a:solidFill>
              <a:ln w="19050">
                <a:solidFill>
                  <a:srgbClr val="FF4B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55-41D7-8355-0B74D357432F}"/>
              </c:ext>
            </c:extLst>
          </c:dPt>
          <c:dPt>
            <c:idx val="1"/>
            <c:bubble3D val="0"/>
            <c:spPr>
              <a:solidFill>
                <a:sysClr val="window" lastClr="FFFFFF"/>
              </a:solidFill>
              <a:ln w="19050">
                <a:solidFill>
                  <a:srgbClr val="FF4B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55-41D7-8355-0B74D357432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0.60209999999999997</c:v>
                </c:pt>
                <c:pt idx="1">
                  <c:v>0.39789999999999998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55-41D7-8355-0B74D35743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FF4B33"/>
              </a:solidFill>
            </a:ln>
          </c:spPr>
          <c:dPt>
            <c:idx val="0"/>
            <c:bubble3D val="0"/>
            <c:spPr>
              <a:solidFill>
                <a:srgbClr val="FF4B33"/>
              </a:solidFill>
              <a:ln w="19050">
                <a:solidFill>
                  <a:srgbClr val="FF4B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43-4941-B30A-C94BBB98ABB9}"/>
              </c:ext>
            </c:extLst>
          </c:dPt>
          <c:dPt>
            <c:idx val="1"/>
            <c:bubble3D val="0"/>
            <c:spPr>
              <a:solidFill>
                <a:sysClr val="window" lastClr="FFFFFF"/>
              </a:solidFill>
              <a:ln w="19050">
                <a:solidFill>
                  <a:srgbClr val="FF4B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43-4941-B30A-C94BBB98ABB9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0.63990000000000002</c:v>
                </c:pt>
                <c:pt idx="1">
                  <c:v>0.36009999999999998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43-4941-B30A-C94BBB98AB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798220559519409E-3"/>
          <c:y val="0"/>
          <c:w val="0.95069548788350178"/>
          <c:h val="0.996896842740250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4B33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9B-4E93-852C-5F8D7340C909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9B-4E93-852C-5F8D7340C909}"/>
              </c:ext>
            </c:extLst>
          </c:dPt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19B-4E93-852C-5F8D7340C909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19B-4E93-852C-5F8D7340C9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4B33"/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Feuil1!$A$2:$A$14</c:f>
              <c:strCache>
                <c:ptCount val="13"/>
                <c:pt idx="0">
                  <c:v>Faire preuve de reconnaissance à l'égard de votre travail, de votre investissement</c:v>
                </c:pt>
                <c:pt idx="1">
                  <c:v>Diminuer votre charge de travail en réorganisant les tâches en interne</c:v>
                </c:pt>
                <c:pt idx="2">
                  <c:v>Améliorer votre environnement, vos conditions de travail ...</c:v>
                </c:pt>
                <c:pt idx="3">
                  <c:v>Diminuer votre charge de travail en recrutant de nouveaux collaborateurs</c:v>
                </c:pt>
                <c:pt idx="4">
                  <c:v>Vous donner de la flexibilité / de la souplesse sur vos horaires de travail</c:v>
                </c:pt>
                <c:pt idx="5">
                  <c:v>Vous proposer d'être suivi par la médecine du travail</c:v>
                </c:pt>
                <c:pt idx="6">
                  <c:v>Vous proposer un mi-temps / un temps partiel</c:v>
                </c:pt>
                <c:pt idx="7">
                  <c:v>Vous proposer une révision de vos conditions salariales / de votre rémunération</c:v>
                </c:pt>
                <c:pt idx="8">
                  <c:v>Vous proposer du télétravail / davantage de télétravail</c:v>
                </c:pt>
                <c:pt idx="9">
                  <c:v>Vous proposer d'être rattaché à un autre manager</c:v>
                </c:pt>
                <c:pt idx="10">
                  <c:v>Vous orienter vers une assistante sociale</c:v>
                </c:pt>
                <c:pt idx="11">
                  <c:v>Autre</c:v>
                </c:pt>
                <c:pt idx="12">
                  <c:v>Non, rien</c:v>
                </c:pt>
              </c:strCache>
            </c:strRef>
          </c:cat>
          <c:val>
            <c:numRef>
              <c:f>Feuil1!$B$2:$B$14</c:f>
              <c:numCache>
                <c:formatCode>0%</c:formatCode>
                <c:ptCount val="13"/>
                <c:pt idx="0">
                  <c:v>0.16390000000000002</c:v>
                </c:pt>
                <c:pt idx="1">
                  <c:v>0.1618</c:v>
                </c:pt>
                <c:pt idx="2">
                  <c:v>0.15380000000000002</c:v>
                </c:pt>
                <c:pt idx="3">
                  <c:v>0.13980000000000001</c:v>
                </c:pt>
                <c:pt idx="4">
                  <c:v>0.13109999999999999</c:v>
                </c:pt>
                <c:pt idx="5">
                  <c:v>0.10619999999999999</c:v>
                </c:pt>
                <c:pt idx="6">
                  <c:v>0.10529999999999999</c:v>
                </c:pt>
                <c:pt idx="7">
                  <c:v>9.06E-2</c:v>
                </c:pt>
                <c:pt idx="8">
                  <c:v>8.3199999999999996E-2</c:v>
                </c:pt>
                <c:pt idx="9">
                  <c:v>4.6399999999999997E-2</c:v>
                </c:pt>
                <c:pt idx="10">
                  <c:v>2.1600000000000001E-2</c:v>
                </c:pt>
                <c:pt idx="11">
                  <c:v>2.5699999999999997E-2</c:v>
                </c:pt>
                <c:pt idx="12">
                  <c:v>0.48049999999999998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10-47E4-AF24-0ADD36A255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7"/>
        <c:axId val="397621840"/>
        <c:axId val="397615960"/>
      </c:barChart>
      <c:catAx>
        <c:axId val="39762184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97615960"/>
        <c:crosses val="autoZero"/>
        <c:auto val="1"/>
        <c:lblAlgn val="ctr"/>
        <c:lblOffset val="100"/>
        <c:noMultiLvlLbl val="0"/>
      </c:catAx>
      <c:valAx>
        <c:axId val="397615960"/>
        <c:scaling>
          <c:orientation val="minMax"/>
          <c:max val="0.750000000000004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9762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1581196867684006E-2"/>
          <c:w val="1"/>
          <c:h val="0.98841883835385891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Feuil1!$D$1</c:f>
              <c:strCache>
                <c:ptCount val="1"/>
                <c:pt idx="0">
                  <c:v>existe</c:v>
                </c:pt>
              </c:strCache>
            </c:strRef>
          </c:tx>
          <c:spPr>
            <a:solidFill>
              <a:srgbClr val="FF4A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Feuil1!$A$2:$A$10</c:f>
              <c:strCache>
                <c:ptCount val="9"/>
                <c:pt idx="0">
                  <c:v>TDB</c:v>
                </c:pt>
                <c:pt idx="1">
                  <c:v>Contrôle médical</c:v>
                </c:pt>
                <c:pt idx="2">
                  <c:v>Accompa. Retour à l'emploi</c:v>
                </c:pt>
                <c:pt idx="3">
                  <c:v>Actions de PREV</c:v>
                </c:pt>
                <c:pt idx="4">
                  <c:v>Actions de COM</c:v>
                </c:pt>
                <c:pt idx="5">
                  <c:v>SENSIB</c:v>
                </c:pt>
                <c:pt idx="6">
                  <c:v>Aidants</c:v>
                </c:pt>
                <c:pt idx="7">
                  <c:v>Projections</c:v>
                </c:pt>
                <c:pt idx="8">
                  <c:v>Simulateurs coût</c:v>
                </c:pt>
              </c:strCache>
            </c:strRef>
          </c:cat>
          <c:val>
            <c:numRef>
              <c:f>Feuil1!$D$2:$D$10</c:f>
              <c:numCache>
                <c:formatCode>0%</c:formatCode>
                <c:ptCount val="9"/>
                <c:pt idx="0">
                  <c:v>0.53</c:v>
                </c:pt>
                <c:pt idx="1">
                  <c:v>0.36</c:v>
                </c:pt>
                <c:pt idx="2">
                  <c:v>0.31</c:v>
                </c:pt>
                <c:pt idx="3">
                  <c:v>0.28000000000000003</c:v>
                </c:pt>
                <c:pt idx="4">
                  <c:v>0.24</c:v>
                </c:pt>
                <c:pt idx="5">
                  <c:v>0.2</c:v>
                </c:pt>
                <c:pt idx="6">
                  <c:v>0.19</c:v>
                </c:pt>
                <c:pt idx="7">
                  <c:v>0.17</c:v>
                </c:pt>
                <c:pt idx="8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B2-4117-BFD6-F85EF3195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23090560"/>
        <c:axId val="223092096"/>
      </c:barChart>
      <c:catAx>
        <c:axId val="2230905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223092096"/>
        <c:crosses val="autoZero"/>
        <c:auto val="1"/>
        <c:lblAlgn val="ctr"/>
        <c:lblOffset val="100"/>
        <c:noMultiLvlLbl val="0"/>
      </c:catAx>
      <c:valAx>
        <c:axId val="223092096"/>
        <c:scaling>
          <c:orientation val="minMax"/>
          <c:max val="0.55000000000000004"/>
          <c:min val="-0.85000000000000064"/>
        </c:scaling>
        <c:delete val="1"/>
        <c:axPos val="t"/>
        <c:numFmt formatCode="0%" sourceLinked="1"/>
        <c:majorTickMark val="out"/>
        <c:minorTickMark val="none"/>
        <c:tickLblPos val="none"/>
        <c:crossAx val="22309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016071763812823E-2"/>
          <c:y val="0.38520688402583886"/>
          <c:w val="0.94670040400101862"/>
          <c:h val="0.4064939775344697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accent1"/>
                </a:solidFill>
                <a:ln w="19050">
                  <a:solidFill>
                    <a:schemeClr val="accent1"/>
                  </a:solidFill>
                  <a:prstDash val="dash"/>
                </a:ln>
                <a:effectLst/>
              </c:spPr>
            </c:marker>
            <c:bubble3D val="0"/>
            <c:spPr>
              <a:ln w="19050" cap="rnd">
                <a:solidFill>
                  <a:schemeClr val="accent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D1-4FE3-83BA-1C4EC124CF09}"/>
              </c:ext>
            </c:extLst>
          </c:dPt>
          <c:dPt>
            <c:idx val="2"/>
            <c:marker>
              <c:spPr>
                <a:solidFill>
                  <a:schemeClr val="accent1"/>
                </a:solidFill>
                <a:ln w="19050">
                  <a:solidFill>
                    <a:schemeClr val="accent1"/>
                  </a:solidFill>
                  <a:prstDash val="dash"/>
                </a:ln>
                <a:effectLst/>
              </c:spPr>
            </c:marker>
            <c:bubble3D val="0"/>
            <c:spPr>
              <a:ln w="19050" cap="rnd">
                <a:solidFill>
                  <a:schemeClr val="accent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D1-4FE3-83BA-1C4EC124CF0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D1-4FE3-83BA-1C4EC124CF09}"/>
                </c:ext>
              </c:extLst>
            </c:dLbl>
            <c:dLbl>
              <c:idx val="4"/>
              <c:layout>
                <c:manualLayout>
                  <c:x val="-5.2995255983075917E-2"/>
                  <c:y val="3.3320311416445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D1-4FE3-83BA-1C4EC124CF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4B33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Feuil1!$B$2:$B$11</c:f>
              <c:numCache>
                <c:formatCode>0%</c:formatCode>
                <c:ptCount val="10"/>
                <c:pt idx="0">
                  <c:v>0.44</c:v>
                </c:pt>
                <c:pt idx="1">
                  <c:v>0.43</c:v>
                </c:pt>
                <c:pt idx="2">
                  <c:v>0.43</c:v>
                </c:pt>
                <c:pt idx="3">
                  <c:v>0.47</c:v>
                </c:pt>
                <c:pt idx="4">
                  <c:v>0.35</c:v>
                </c:pt>
                <c:pt idx="5">
                  <c:v>0.42</c:v>
                </c:pt>
                <c:pt idx="6">
                  <c:v>0.48</c:v>
                </c:pt>
                <c:pt idx="7">
                  <c:v>0.55000000000000004</c:v>
                </c:pt>
                <c:pt idx="8">
                  <c:v>0.48</c:v>
                </c:pt>
                <c:pt idx="9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2D1-4FE3-83BA-1C4EC124CF0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19050" cap="rnd">
              <a:solidFill>
                <a:srgbClr val="4183D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4183D1"/>
              </a:solidFill>
              <a:ln w="19050">
                <a:solidFill>
                  <a:srgbClr val="4183D1"/>
                </a:solidFill>
              </a:ln>
              <a:effectLst/>
            </c:spPr>
          </c:marker>
          <c:dPt>
            <c:idx val="1"/>
            <c:marker>
              <c:spPr>
                <a:solidFill>
                  <a:srgbClr val="4183D1"/>
                </a:solidFill>
                <a:ln w="19050">
                  <a:solidFill>
                    <a:srgbClr val="4183D1"/>
                  </a:solidFill>
                  <a:prstDash val="dash"/>
                </a:ln>
                <a:effectLst/>
              </c:spPr>
            </c:marker>
            <c:bubble3D val="0"/>
            <c:spPr>
              <a:ln w="19050" cap="rnd">
                <a:solidFill>
                  <a:srgbClr val="4183D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2D1-4FE3-83BA-1C4EC124CF09}"/>
              </c:ext>
            </c:extLst>
          </c:dPt>
          <c:dPt>
            <c:idx val="2"/>
            <c:marker>
              <c:spPr>
                <a:solidFill>
                  <a:srgbClr val="4183D1"/>
                </a:solidFill>
                <a:ln w="19050">
                  <a:solidFill>
                    <a:srgbClr val="4183D1"/>
                  </a:solidFill>
                  <a:prstDash val="dash"/>
                </a:ln>
                <a:effectLst/>
              </c:spPr>
            </c:marker>
            <c:bubble3D val="0"/>
            <c:spPr>
              <a:ln w="19050" cap="rnd">
                <a:solidFill>
                  <a:srgbClr val="4183D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2D1-4FE3-83BA-1C4EC124CF0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D1-4FE3-83BA-1C4EC124CF09}"/>
                </c:ext>
              </c:extLst>
            </c:dLbl>
            <c:dLbl>
              <c:idx val="4"/>
              <c:layout>
                <c:manualLayout>
                  <c:x val="-3.4426080897269222E-2"/>
                  <c:y val="-3.57667366305751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D1-4FE3-83BA-1C4EC124CF09}"/>
                </c:ext>
              </c:extLst>
            </c:dLbl>
            <c:dLbl>
              <c:idx val="7"/>
              <c:layout>
                <c:manualLayout>
                  <c:x val="-5.2944381412584784E-2"/>
                  <c:y val="7.3727531243539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2D1-4FE3-83BA-1C4EC124CF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4183D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Feuil1!$C$2:$C$11</c:f>
              <c:numCache>
                <c:formatCode>0%</c:formatCode>
                <c:ptCount val="10"/>
                <c:pt idx="0">
                  <c:v>0.38</c:v>
                </c:pt>
                <c:pt idx="1">
                  <c:v>0.39</c:v>
                </c:pt>
                <c:pt idx="2">
                  <c:v>0.4</c:v>
                </c:pt>
                <c:pt idx="3">
                  <c:v>0.42</c:v>
                </c:pt>
                <c:pt idx="4">
                  <c:v>0.37</c:v>
                </c:pt>
                <c:pt idx="5">
                  <c:v>0.34</c:v>
                </c:pt>
                <c:pt idx="6">
                  <c:v>0.37</c:v>
                </c:pt>
                <c:pt idx="7">
                  <c:v>0.45</c:v>
                </c:pt>
                <c:pt idx="8">
                  <c:v>0.37</c:v>
                </c:pt>
                <c:pt idx="9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2D1-4FE3-83BA-1C4EC124CF0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Feuil1!$A$2:$A$11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Feuil1!$D$2:$D$11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2D1-4FE3-83BA-1C4EC124CF09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Série 4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tx1"/>
                </a:solidFill>
                <a:ln w="12700">
                  <a:solidFill>
                    <a:schemeClr val="tx1"/>
                  </a:solidFill>
                  <a:prstDash val="dash"/>
                </a:ln>
                <a:effectLst/>
              </c:spPr>
            </c:marker>
            <c:bubble3D val="0"/>
            <c:spPr>
              <a:ln w="12700" cap="rnd">
                <a:solidFill>
                  <a:schemeClr val="tx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62D1-4FE3-83BA-1C4EC124CF09}"/>
              </c:ext>
            </c:extLst>
          </c:dPt>
          <c:dPt>
            <c:idx val="2"/>
            <c:marker>
              <c:spPr>
                <a:solidFill>
                  <a:schemeClr val="tx1"/>
                </a:solidFill>
                <a:ln w="12700">
                  <a:solidFill>
                    <a:schemeClr val="tx1"/>
                  </a:solidFill>
                  <a:prstDash val="dash"/>
                </a:ln>
                <a:effectLst/>
              </c:spPr>
            </c:marker>
            <c:bubble3D val="0"/>
            <c:spPr>
              <a:ln w="12700" cap="rnd">
                <a:solidFill>
                  <a:schemeClr val="tx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62D1-4FE3-83BA-1C4EC124CF09}"/>
              </c:ext>
            </c:extLst>
          </c:dPt>
          <c:cat>
            <c:numRef>
              <c:f>Feuil1!$A$2:$A$11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Feuil1!$E$2:$E$11</c:f>
              <c:numCache>
                <c:formatCode>0%</c:formatCode>
                <c:ptCount val="10"/>
                <c:pt idx="0">
                  <c:v>0.41</c:v>
                </c:pt>
                <c:pt idx="1">
                  <c:v>0.41</c:v>
                </c:pt>
                <c:pt idx="2">
                  <c:v>0.42</c:v>
                </c:pt>
                <c:pt idx="3">
                  <c:v>0.44</c:v>
                </c:pt>
                <c:pt idx="4">
                  <c:v>0.36</c:v>
                </c:pt>
                <c:pt idx="5">
                  <c:v>0.38</c:v>
                </c:pt>
                <c:pt idx="6">
                  <c:v>0.42</c:v>
                </c:pt>
                <c:pt idx="7">
                  <c:v>0.5</c:v>
                </c:pt>
                <c:pt idx="8">
                  <c:v>0.42</c:v>
                </c:pt>
                <c:pt idx="9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62D1-4FE3-83BA-1C4EC124C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241664"/>
        <c:axId val="192243200"/>
      </c:lineChart>
      <c:catAx>
        <c:axId val="19224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2243200"/>
        <c:crosses val="autoZero"/>
        <c:auto val="1"/>
        <c:lblAlgn val="ctr"/>
        <c:lblOffset val="100"/>
        <c:noMultiLvlLbl val="0"/>
      </c:catAx>
      <c:valAx>
        <c:axId val="192243200"/>
        <c:scaling>
          <c:orientation val="minMax"/>
          <c:max val="0.60000000000000064"/>
          <c:min val="0.30000000000000032"/>
        </c:scaling>
        <c:delete val="1"/>
        <c:axPos val="l"/>
        <c:numFmt formatCode="0%" sourceLinked="1"/>
        <c:majorTickMark val="out"/>
        <c:minorTickMark val="none"/>
        <c:tickLblPos val="none"/>
        <c:crossAx val="19224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070100569854242"/>
          <c:y val="2.578124841404722E-2"/>
          <c:w val="0.43929899430145758"/>
          <c:h val="0.910718632460714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60-41A6-9E36-45F542FCE4A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60-41A6-9E36-45F542FCE4A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60-41A6-9E36-45F542FCE4A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160-41A6-9E36-45F542FCE4A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160-41A6-9E36-45F542FCE4A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160-41A6-9E36-45F542FCE4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Vous ne savez pas</c:v>
                </c:pt>
                <c:pt idx="1">
                  <c:v>En vous proposant un diagnostic absentéisme de votre entreprise</c:v>
                </c:pt>
                <c:pt idx="2">
                  <c:v>En vous proposant des solutions pour prévenir et réduire l'absentéisme</c:v>
                </c:pt>
                <c:pt idx="3">
                  <c:v>En vous conseillant davantage sur les garanties du contrat et leur niveau</c:v>
                </c:pt>
                <c:pt idx="4">
                  <c:v>En vous proposant des solutions d'accompagnement pour vos salariés arrêtés</c:v>
                </c:pt>
                <c:pt idx="5">
                  <c:v>En effectuant des contrôles sur les arrêts de travail de certains de vos salariés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0.14000000000000001</c:v>
                </c:pt>
                <c:pt idx="1">
                  <c:v>0.35</c:v>
                </c:pt>
                <c:pt idx="2">
                  <c:v>0.5</c:v>
                </c:pt>
                <c:pt idx="3">
                  <c:v>0.52</c:v>
                </c:pt>
                <c:pt idx="4">
                  <c:v>0.52</c:v>
                </c:pt>
                <c:pt idx="5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160-41A6-9E36-45F542FCE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670752984"/>
        <c:axId val="670753344"/>
      </c:barChart>
      <c:catAx>
        <c:axId val="670752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fr-FR"/>
          </a:p>
        </c:txPr>
        <c:crossAx val="670753344"/>
        <c:crosses val="autoZero"/>
        <c:auto val="1"/>
        <c:lblAlgn val="ctr"/>
        <c:lblOffset val="100"/>
        <c:noMultiLvlLbl val="0"/>
      </c:catAx>
      <c:valAx>
        <c:axId val="670753344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670752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78469084807019E-2"/>
          <c:y val="8.2316325955875305E-2"/>
          <c:w val="0.91413634382067011"/>
          <c:h val="0.66204021549342307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Au moins 1 jour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C9-4E2A-A093-D5ED76D3E857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AF88966-BC83-4E27-8225-759EAEA4BBC7}" type="VALUE">
                      <a:rPr lang="en-US" smtClean="0"/>
                      <a:pPr>
                        <a:defRPr sz="1400" b="1">
                          <a:solidFill>
                            <a:schemeClr val="accent1"/>
                          </a:solidFill>
                        </a:defRPr>
                      </a:pPr>
                      <a:t>[VALEUR]</a:t>
                    </a:fld>
                    <a:r>
                      <a:rPr lang="en-US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008-4CF4-ACF2-ED5F43822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Feuil1!$B$2:$B$7</c:f>
              <c:numCache>
                <c:formatCode>0</c:formatCode>
                <c:ptCount val="6"/>
                <c:pt idx="0">
                  <c:v>12</c:v>
                </c:pt>
                <c:pt idx="1">
                  <c:v>23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C9-4E2A-A093-D5ED76D3E85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2249087"/>
        <c:axId val="212254911"/>
      </c:lineChart>
      <c:catAx>
        <c:axId val="21224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2254911"/>
        <c:crosses val="autoZero"/>
        <c:auto val="1"/>
        <c:lblAlgn val="ctr"/>
        <c:lblOffset val="100"/>
        <c:noMultiLvlLbl val="0"/>
      </c:catAx>
      <c:valAx>
        <c:axId val="212254911"/>
        <c:scaling>
          <c:orientation val="minMax"/>
          <c:min val="10"/>
        </c:scaling>
        <c:delete val="1"/>
        <c:axPos val="l"/>
        <c:numFmt formatCode="0" sourceLinked="1"/>
        <c:majorTickMark val="out"/>
        <c:minorTickMark val="none"/>
        <c:tickLblPos val="nextTo"/>
        <c:crossAx val="212249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177187945952643E-2"/>
          <c:y val="0.4691564659966555"/>
          <c:w val="0.94670040400101862"/>
          <c:h val="0.3367231299455366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dPt>
            <c:idx val="2"/>
            <c:marker>
              <c:spPr>
                <a:solidFill>
                  <a:schemeClr val="accent1"/>
                </a:solidFill>
                <a:ln w="19050">
                  <a:noFill/>
                </a:ln>
                <a:effectLst/>
              </c:spPr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18-4EC5-BCFE-2ABD8C5AC624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18-4EC5-BCFE-2ABD8C5AC624}"/>
                </c:ext>
              </c:extLst>
            </c:dLbl>
            <c:dLbl>
              <c:idx val="6"/>
              <c:layout>
                <c:manualLayout>
                  <c:x val="-4.9079990722219136E-2"/>
                  <c:y val="5.4118291364056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18-4EC5-BCFE-2ABD8C5AC6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4B33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Feuil1!$B$2:$B$11</c:f>
              <c:numCache>
                <c:formatCode>General</c:formatCode>
                <c:ptCount val="10"/>
                <c:pt idx="2" formatCode="0%">
                  <c:v>0.43</c:v>
                </c:pt>
                <c:pt idx="3" formatCode="0%">
                  <c:v>0.46</c:v>
                </c:pt>
                <c:pt idx="4" formatCode="0%">
                  <c:v>0.41</c:v>
                </c:pt>
                <c:pt idx="5" formatCode="0%">
                  <c:v>0.43</c:v>
                </c:pt>
                <c:pt idx="6" formatCode="0%">
                  <c:v>0.4</c:v>
                </c:pt>
                <c:pt idx="7" formatCode="0%">
                  <c:v>0.53</c:v>
                </c:pt>
                <c:pt idx="8" formatCode="0%">
                  <c:v>0.45</c:v>
                </c:pt>
                <c:pt idx="9" formatCode="0%">
                  <c:v>0.53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D18-4EC5-BCFE-2ABD8C5AC62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19050" cap="rnd">
              <a:solidFill>
                <a:srgbClr val="4183D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4183D1"/>
              </a:solidFill>
              <a:ln w="19050">
                <a:solidFill>
                  <a:srgbClr val="4183D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18-4EC5-BCFE-2ABD8C5AC624}"/>
                </c:ext>
              </c:extLst>
            </c:dLbl>
            <c:dLbl>
              <c:idx val="4"/>
              <c:layout>
                <c:manualLayout>
                  <c:x val="-3.4426080897269222E-2"/>
                  <c:y val="-3.57667366305751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18-4EC5-BCFE-2ABD8C5AC6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4183D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Feuil1!$C$2:$C$11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D18-4EC5-BCFE-2ABD8C5AC624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Feuil1!$A$2:$A$11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Feuil1!$D$2:$D$11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D18-4EC5-BCFE-2ABD8C5AC624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Série 4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tx1"/>
                </a:solidFill>
                <a:ln w="12700">
                  <a:solidFill>
                    <a:schemeClr val="tx1"/>
                  </a:solidFill>
                  <a:prstDash val="dash"/>
                </a:ln>
                <a:effectLst/>
              </c:spPr>
            </c:marker>
            <c:bubble3D val="0"/>
            <c:spPr>
              <a:ln w="12700" cap="rnd">
                <a:solidFill>
                  <a:schemeClr val="tx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ED18-4EC5-BCFE-2ABD8C5AC624}"/>
              </c:ext>
            </c:extLst>
          </c:dPt>
          <c:dPt>
            <c:idx val="2"/>
            <c:marker>
              <c:spPr>
                <a:solidFill>
                  <a:schemeClr val="tx1"/>
                </a:solidFill>
                <a:ln w="12700">
                  <a:solidFill>
                    <a:schemeClr val="tx1"/>
                  </a:solidFill>
                  <a:prstDash val="dash"/>
                </a:ln>
                <a:effectLst/>
              </c:spPr>
            </c:marker>
            <c:bubble3D val="0"/>
            <c:spPr>
              <a:ln w="12700" cap="rnd">
                <a:solidFill>
                  <a:schemeClr val="tx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ED18-4EC5-BCFE-2ABD8C5AC624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D18-4EC5-BCFE-2ABD8C5AC624}"/>
                </c:ext>
              </c:extLst>
            </c:dLbl>
            <c:dLbl>
              <c:idx val="6"/>
              <c:layout>
                <c:manualLayout>
                  <c:x val="-5.8215631839079782E-2"/>
                  <c:y val="-4.1272395451144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3D-454B-875A-B2AED9F1DB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Feuil1!$E$2:$E$11</c:f>
              <c:numCache>
                <c:formatCode>0%</c:formatCode>
                <c:ptCount val="10"/>
                <c:pt idx="0">
                  <c:v>0.41</c:v>
                </c:pt>
                <c:pt idx="1">
                  <c:v>0.41</c:v>
                </c:pt>
                <c:pt idx="2">
                  <c:v>0.42</c:v>
                </c:pt>
                <c:pt idx="3">
                  <c:v>0.44</c:v>
                </c:pt>
                <c:pt idx="4">
                  <c:v>0.36</c:v>
                </c:pt>
                <c:pt idx="5">
                  <c:v>0.38</c:v>
                </c:pt>
                <c:pt idx="6">
                  <c:v>0.42</c:v>
                </c:pt>
                <c:pt idx="7">
                  <c:v>0.5</c:v>
                </c:pt>
                <c:pt idx="8">
                  <c:v>0.42</c:v>
                </c:pt>
                <c:pt idx="9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ED18-4EC5-BCFE-2ABD8C5AC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135168"/>
        <c:axId val="192136704"/>
      </c:lineChart>
      <c:catAx>
        <c:axId val="19213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2136704"/>
        <c:crosses val="autoZero"/>
        <c:auto val="1"/>
        <c:lblAlgn val="ctr"/>
        <c:lblOffset val="100"/>
        <c:noMultiLvlLbl val="0"/>
      </c:catAx>
      <c:valAx>
        <c:axId val="192136704"/>
        <c:scaling>
          <c:orientation val="minMax"/>
          <c:max val="0.60000000000000064"/>
          <c:min val="0.30000000000000032"/>
        </c:scaling>
        <c:delete val="1"/>
        <c:axPos val="l"/>
        <c:numFmt formatCode="General" sourceLinked="1"/>
        <c:majorTickMark val="out"/>
        <c:minorTickMark val="none"/>
        <c:tickLblPos val="none"/>
        <c:crossAx val="19213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97950807233669E-2"/>
          <c:y val="0.19690966045042324"/>
          <c:w val="0.94670040400101862"/>
          <c:h val="0.59479126540005745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aidants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052249911238768E-2"/>
                  <c:y val="-3.68725456015432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2-467B-ABB7-4BB44EE1E159}"/>
                </c:ext>
              </c:extLst>
            </c:dLbl>
            <c:dLbl>
              <c:idx val="1"/>
              <c:layout>
                <c:manualLayout>
                  <c:x val="-3.6674538357148387E-2"/>
                  <c:y val="1.8587049110850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C2-467B-ABB7-4BB44EE1E159}"/>
                </c:ext>
              </c:extLst>
            </c:dLbl>
            <c:dLbl>
              <c:idx val="2"/>
              <c:layout>
                <c:manualLayout>
                  <c:x val="-2.7497322709923389E-2"/>
                  <c:y val="-1.79131983877988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C2-467B-ABB7-4BB44EE1E159}"/>
                </c:ext>
              </c:extLst>
            </c:dLbl>
            <c:dLbl>
              <c:idx val="3"/>
              <c:layout>
                <c:manualLayout>
                  <c:x val="1.5638601729555885E-3"/>
                  <c:y val="-2.3528621079898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C2-467B-ABB7-4BB44EE1E159}"/>
                </c:ext>
              </c:extLst>
            </c:dLbl>
            <c:dLbl>
              <c:idx val="5"/>
              <c:layout>
                <c:manualLayout>
                  <c:x val="-3.3644812684096803E-2"/>
                  <c:y val="3.76425315855292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4B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D0-4D1B-9F29-9DF07B1ECC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4B33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Feuil1!$B$2:$B$7</c:f>
              <c:numCache>
                <c:formatCode>0%</c:formatCode>
                <c:ptCount val="6"/>
                <c:pt idx="0">
                  <c:v>0.47</c:v>
                </c:pt>
                <c:pt idx="1">
                  <c:v>0.5</c:v>
                </c:pt>
                <c:pt idx="2">
                  <c:v>0.56000000000000005</c:v>
                </c:pt>
                <c:pt idx="3">
                  <c:v>0.56999999999999995</c:v>
                </c:pt>
                <c:pt idx="4">
                  <c:v>0.43</c:v>
                </c:pt>
                <c:pt idx="5">
                  <c:v>0.51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8C2-467B-ABB7-4BB44EE1E159}"/>
            </c:ext>
          </c:extLst>
        </c:ser>
        <c:ser>
          <c:idx val="2"/>
          <c:order val="1"/>
          <c:tx>
            <c:strRef>
              <c:f>Feuil1!$D$1</c:f>
              <c:strCache>
                <c:ptCount val="1"/>
                <c:pt idx="0">
                  <c:v>handicap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4429854036505565E-2"/>
                  <c:y val="-2.8217499027802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C2-467B-ABB7-4BB44EE1E159}"/>
                </c:ext>
              </c:extLst>
            </c:dLbl>
            <c:dLbl>
              <c:idx val="2"/>
              <c:layout>
                <c:manualLayout>
                  <c:x val="-4.8195677507342979E-2"/>
                  <c:y val="-2.54097876817523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C2-467B-ABB7-4BB44EE1E159}"/>
                </c:ext>
              </c:extLst>
            </c:dLbl>
            <c:dLbl>
              <c:idx val="3"/>
              <c:layout>
                <c:manualLayout>
                  <c:x val="-3.8391352124225453E-3"/>
                  <c:y val="-2.54097876817523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C2-467B-ABB7-4BB44EE1E15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7030A0"/>
                      </a:solidFill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7D0-4D1B-9F29-9DF07B1ECC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7030A0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Feuil1!$D$2:$D$7</c:f>
              <c:numCache>
                <c:formatCode>0%</c:formatCode>
                <c:ptCount val="6"/>
                <c:pt idx="0">
                  <c:v>0.63</c:v>
                </c:pt>
                <c:pt idx="1">
                  <c:v>0.52</c:v>
                </c:pt>
                <c:pt idx="2">
                  <c:v>0.65</c:v>
                </c:pt>
                <c:pt idx="3">
                  <c:v>0.72</c:v>
                </c:pt>
                <c:pt idx="4">
                  <c:v>0.55000000000000004</c:v>
                </c:pt>
                <c:pt idx="5">
                  <c:v>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8C2-467B-ABB7-4BB44EE1E159}"/>
            </c:ext>
          </c:extLst>
        </c:ser>
        <c:ser>
          <c:idx val="3"/>
          <c:order val="2"/>
          <c:tx>
            <c:strRef>
              <c:f>Feuil1!$E$1</c:f>
              <c:strCache>
                <c:ptCount val="1"/>
                <c:pt idx="0">
                  <c:v>Colonne1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7D0-4D1B-9F29-9DF07B1ECC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tx1">
                          <a:alpha val="97000"/>
                        </a:schemeClr>
                      </a:solidFill>
                    </a:ln>
                  </c:spPr>
                </c15:leaderLines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Feuil1!$E$2:$E$7</c:f>
              <c:numCache>
                <c:formatCode>0%</c:formatCode>
                <c:ptCount val="6"/>
                <c:pt idx="0">
                  <c:v>0.36</c:v>
                </c:pt>
                <c:pt idx="1">
                  <c:v>0.38</c:v>
                </c:pt>
                <c:pt idx="2">
                  <c:v>0.42</c:v>
                </c:pt>
                <c:pt idx="3">
                  <c:v>0.5</c:v>
                </c:pt>
                <c:pt idx="4">
                  <c:v>0.42</c:v>
                </c:pt>
                <c:pt idx="5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F8C2-467B-ABB7-4BB44EE1E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241664"/>
        <c:axId val="192243200"/>
      </c:lineChart>
      <c:catAx>
        <c:axId val="19224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2243200"/>
        <c:crosses val="autoZero"/>
        <c:auto val="1"/>
        <c:lblAlgn val="ctr"/>
        <c:lblOffset val="100"/>
        <c:noMultiLvlLbl val="0"/>
      </c:catAx>
      <c:valAx>
        <c:axId val="192243200"/>
        <c:scaling>
          <c:orientation val="minMax"/>
          <c:max val="0.9"/>
          <c:min val="0.1"/>
        </c:scaling>
        <c:delete val="1"/>
        <c:axPos val="l"/>
        <c:numFmt formatCode="0%" sourceLinked="1"/>
        <c:majorTickMark val="out"/>
        <c:minorTickMark val="none"/>
        <c:tickLblPos val="nextTo"/>
        <c:crossAx val="19224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004970169674835E-2"/>
          <c:y val="0"/>
          <c:w val="0.91843902402396749"/>
          <c:h val="0.70265180943906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8DE-4483-B0D1-88A5450D1A2E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Feuil1!$A$2:$A$6</c:f>
              <c:strCache>
                <c:ptCount val="5"/>
                <c:pt idx="0">
                  <c:v>Moins de 10 salariés</c:v>
                </c:pt>
                <c:pt idx="1">
                  <c:v>10-49 salariés</c:v>
                </c:pt>
                <c:pt idx="2">
                  <c:v>50-249 salariés</c:v>
                </c:pt>
                <c:pt idx="3">
                  <c:v>250-999 salariés</c:v>
                </c:pt>
                <c:pt idx="4">
                  <c:v>1000 salariés et plus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0.24</c:v>
                </c:pt>
                <c:pt idx="1">
                  <c:v>0.37</c:v>
                </c:pt>
                <c:pt idx="2">
                  <c:v>0.36</c:v>
                </c:pt>
                <c:pt idx="3">
                  <c:v>0.48</c:v>
                </c:pt>
                <c:pt idx="4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DE-4483-B0D1-88A5450D1A2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Feuil1!$A$2:$A$6</c:f>
              <c:strCache>
                <c:ptCount val="5"/>
                <c:pt idx="0">
                  <c:v>Moins de 10 salariés</c:v>
                </c:pt>
                <c:pt idx="1">
                  <c:v>10-49 salariés</c:v>
                </c:pt>
                <c:pt idx="2">
                  <c:v>50-249 salariés</c:v>
                </c:pt>
                <c:pt idx="3">
                  <c:v>250-999 salariés</c:v>
                </c:pt>
                <c:pt idx="4">
                  <c:v>1000 salariés et plus</c:v>
                </c:pt>
              </c:strCache>
            </c:strRef>
          </c:cat>
          <c:val>
            <c:numRef>
              <c:f>Feuil1!$C$2:$C$6</c:f>
              <c:numCache>
                <c:formatCode>0%</c:formatCode>
                <c:ptCount val="5"/>
                <c:pt idx="0">
                  <c:v>0.28000000000000003</c:v>
                </c:pt>
                <c:pt idx="1">
                  <c:v>0.5</c:v>
                </c:pt>
                <c:pt idx="2">
                  <c:v>0.44</c:v>
                </c:pt>
                <c:pt idx="3">
                  <c:v>0.52</c:v>
                </c:pt>
                <c:pt idx="4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DE-4483-B0D1-88A5450D1A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"/>
        <c:axId val="192003072"/>
        <c:axId val="192008960"/>
      </c:barChart>
      <c:catAx>
        <c:axId val="19200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D9D9D9"/>
            </a:solidFill>
          </a:ln>
        </c:spPr>
        <c:crossAx val="192008960"/>
        <c:crosses val="autoZero"/>
        <c:auto val="1"/>
        <c:lblAlgn val="ctr"/>
        <c:lblOffset val="100"/>
        <c:noMultiLvlLbl val="0"/>
      </c:catAx>
      <c:valAx>
        <c:axId val="192008960"/>
        <c:scaling>
          <c:orientation val="minMax"/>
          <c:max val="0.70000000000000007"/>
          <c:min val="0.15000000000000002"/>
        </c:scaling>
        <c:delete val="1"/>
        <c:axPos val="l"/>
        <c:numFmt formatCode="0%" sourceLinked="1"/>
        <c:majorTickMark val="out"/>
        <c:minorTickMark val="none"/>
        <c:tickLblPos val="nextTo"/>
        <c:crossAx val="1920030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7264935841104957"/>
          <c:y val="0.81302793339472001"/>
          <c:w val="0.38000656795186794"/>
          <c:h val="6.0158941849026627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90457911229622"/>
          <c:y val="0"/>
          <c:w val="0.51082790371897335"/>
          <c:h val="0.830610374741324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Feuil1!$A$2:$A$7</c:f>
              <c:strCache>
                <c:ptCount val="6"/>
                <c:pt idx="0">
                  <c:v>Services</c:v>
                </c:pt>
                <c:pt idx="1">
                  <c:v>Transport</c:v>
                </c:pt>
                <c:pt idx="2">
                  <c:v>Commerce</c:v>
                </c:pt>
                <c:pt idx="3">
                  <c:v>BTP</c:v>
                </c:pt>
                <c:pt idx="4">
                  <c:v>Industrie</c:v>
                </c:pt>
                <c:pt idx="5">
                  <c:v>Santé</c:v>
                </c:pt>
              </c:strCache>
            </c:strRef>
          </c:cat>
          <c:val>
            <c:numRef>
              <c:f>Feuil1!$D$2:$D$7</c:f>
              <c:numCache>
                <c:formatCode>0%</c:formatCode>
                <c:ptCount val="6"/>
                <c:pt idx="0">
                  <c:v>0.38</c:v>
                </c:pt>
                <c:pt idx="1">
                  <c:v>0.38</c:v>
                </c:pt>
                <c:pt idx="2">
                  <c:v>0.39</c:v>
                </c:pt>
                <c:pt idx="3">
                  <c:v>0.4</c:v>
                </c:pt>
                <c:pt idx="4">
                  <c:v>0.45</c:v>
                </c:pt>
                <c:pt idx="5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B4-4662-9B5B-B1EA810C9EF6}"/>
            </c:ext>
          </c:extLst>
        </c:ser>
        <c:ser>
          <c:idx val="1"/>
          <c:order val="1"/>
          <c:tx>
            <c:strRef>
              <c:f>Feuil1!$E$1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Feuil1!$A$2:$A$7</c:f>
              <c:strCache>
                <c:ptCount val="6"/>
                <c:pt idx="0">
                  <c:v>Services</c:v>
                </c:pt>
                <c:pt idx="1">
                  <c:v>Transport</c:v>
                </c:pt>
                <c:pt idx="2">
                  <c:v>Commerce</c:v>
                </c:pt>
                <c:pt idx="3">
                  <c:v>BTP</c:v>
                </c:pt>
                <c:pt idx="4">
                  <c:v>Industrie</c:v>
                </c:pt>
                <c:pt idx="5">
                  <c:v>Santé</c:v>
                </c:pt>
              </c:strCache>
            </c:strRef>
          </c:cat>
          <c:val>
            <c:numRef>
              <c:f>Feuil1!$E$2:$E$7</c:f>
              <c:numCache>
                <c:formatCode>0%</c:formatCode>
                <c:ptCount val="6"/>
                <c:pt idx="0">
                  <c:v>0.39</c:v>
                </c:pt>
                <c:pt idx="1">
                  <c:v>0.38</c:v>
                </c:pt>
                <c:pt idx="2">
                  <c:v>0.4</c:v>
                </c:pt>
                <c:pt idx="3">
                  <c:v>0.48</c:v>
                </c:pt>
                <c:pt idx="4">
                  <c:v>0.44</c:v>
                </c:pt>
                <c:pt idx="5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4-451D-B039-95AE5A490E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8"/>
        <c:axId val="192003072"/>
        <c:axId val="192008960"/>
      </c:barChart>
      <c:catAx>
        <c:axId val="192003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D9D9D9"/>
            </a:solidFill>
          </a:ln>
        </c:spPr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fr-FR"/>
          </a:p>
        </c:txPr>
        <c:crossAx val="192008960"/>
        <c:crosses val="autoZero"/>
        <c:auto val="1"/>
        <c:lblAlgn val="ctr"/>
        <c:lblOffset val="100"/>
        <c:noMultiLvlLbl val="0"/>
      </c:catAx>
      <c:valAx>
        <c:axId val="192008960"/>
        <c:scaling>
          <c:orientation val="minMax"/>
          <c:max val="0.70000000000000007"/>
          <c:min val="0.15000000000000002"/>
        </c:scaling>
        <c:delete val="1"/>
        <c:axPos val="b"/>
        <c:numFmt formatCode="0%" sourceLinked="1"/>
        <c:majorTickMark val="out"/>
        <c:minorTickMark val="none"/>
        <c:tickLblPos val="nextTo"/>
        <c:crossAx val="19200307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78469084807019E-2"/>
          <c:y val="4.3650793650793648E-2"/>
          <c:w val="0.91413634382067011"/>
          <c:h val="0.58998975655471531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Au moins 2 arrêts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CC-4671-BAD6-B3FC026258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Feuil1!$B$2:$B$10</c:f>
              <c:numCache>
                <c:formatCode>0</c:formatCode>
                <c:ptCount val="9"/>
                <c:pt idx="0">
                  <c:v>42</c:v>
                </c:pt>
                <c:pt idx="1">
                  <c:v>40</c:v>
                </c:pt>
                <c:pt idx="2">
                  <c:v>37</c:v>
                </c:pt>
                <c:pt idx="3">
                  <c:v>39</c:v>
                </c:pt>
                <c:pt idx="4">
                  <c:v>41</c:v>
                </c:pt>
                <c:pt idx="5">
                  <c:v>41</c:v>
                </c:pt>
                <c:pt idx="6">
                  <c:v>45</c:v>
                </c:pt>
                <c:pt idx="7">
                  <c:v>42</c:v>
                </c:pt>
                <c:pt idx="8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CC-4671-BAD6-B3FC0262587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2249087"/>
        <c:axId val="212254911"/>
      </c:lineChart>
      <c:catAx>
        <c:axId val="21224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2254911"/>
        <c:crosses val="autoZero"/>
        <c:auto val="1"/>
        <c:lblAlgn val="ctr"/>
        <c:lblOffset val="100"/>
        <c:noMultiLvlLbl val="0"/>
      </c:catAx>
      <c:valAx>
        <c:axId val="212254911"/>
        <c:scaling>
          <c:orientation val="minMax"/>
          <c:min val="35"/>
        </c:scaling>
        <c:delete val="1"/>
        <c:axPos val="l"/>
        <c:numFmt formatCode="0" sourceLinked="1"/>
        <c:majorTickMark val="out"/>
        <c:minorTickMark val="none"/>
        <c:tickLblPos val="nextTo"/>
        <c:crossAx val="212249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78469084807019E-2"/>
          <c:y val="4.3650793650793648E-2"/>
          <c:w val="0.76832586973286598"/>
          <c:h val="0.80526434195725538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Arrêt de 1 à 3 jours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Feuil1!$B$2:$B$9</c:f>
              <c:numCache>
                <c:formatCode>0%</c:formatCode>
                <c:ptCount val="8"/>
                <c:pt idx="0">
                  <c:v>0.28999999999999998</c:v>
                </c:pt>
                <c:pt idx="1">
                  <c:v>0.3</c:v>
                </c:pt>
                <c:pt idx="2">
                  <c:v>0.22</c:v>
                </c:pt>
                <c:pt idx="3">
                  <c:v>0.23</c:v>
                </c:pt>
                <c:pt idx="4">
                  <c:v>0.28000000000000003</c:v>
                </c:pt>
                <c:pt idx="5">
                  <c:v>0.23</c:v>
                </c:pt>
                <c:pt idx="6">
                  <c:v>0.28000000000000003</c:v>
                </c:pt>
                <c:pt idx="7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B6-4E0C-ACB0-A785110F21F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Arrêt de 4 à 30 jours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Feuil1!$C$2:$C$9</c:f>
              <c:numCache>
                <c:formatCode>0%</c:formatCode>
                <c:ptCount val="8"/>
                <c:pt idx="0">
                  <c:v>0.63</c:v>
                </c:pt>
                <c:pt idx="1">
                  <c:v>0.61</c:v>
                </c:pt>
                <c:pt idx="2">
                  <c:v>0.66</c:v>
                </c:pt>
                <c:pt idx="3">
                  <c:v>0.65</c:v>
                </c:pt>
                <c:pt idx="4">
                  <c:v>0.7</c:v>
                </c:pt>
                <c:pt idx="5">
                  <c:v>0.67</c:v>
                </c:pt>
                <c:pt idx="6">
                  <c:v>0.63</c:v>
                </c:pt>
                <c:pt idx="7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DB6-4E0C-ACB0-A785110F21F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Arrêt de plus de 30 jours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Feuil1!$D$2:$D$9</c:f>
              <c:numCache>
                <c:formatCode>0%</c:formatCode>
                <c:ptCount val="8"/>
                <c:pt idx="0">
                  <c:v>0.09</c:v>
                </c:pt>
                <c:pt idx="1">
                  <c:v>0.09</c:v>
                </c:pt>
                <c:pt idx="2">
                  <c:v>0.12</c:v>
                </c:pt>
                <c:pt idx="3">
                  <c:v>0.12</c:v>
                </c:pt>
                <c:pt idx="4">
                  <c:v>0.12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DB6-4E0C-ACB0-A785110F21F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2249087"/>
        <c:axId val="212254911"/>
      </c:lineChart>
      <c:catAx>
        <c:axId val="21224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2254911"/>
        <c:crosses val="autoZero"/>
        <c:auto val="1"/>
        <c:lblAlgn val="ctr"/>
        <c:lblOffset val="100"/>
        <c:noMultiLvlLbl val="0"/>
      </c:catAx>
      <c:valAx>
        <c:axId val="21225491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2249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8329410152637"/>
          <c:y val="2.332279925351251E-3"/>
          <c:w val="0.47908557264572454"/>
          <c:h val="0.997667656650974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EF-4885-A4E9-A63BE476564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EF-4885-A4E9-A63BE476564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EF-4885-A4E9-A63BE476564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EF-4885-A4E9-A63BE47656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Autres*</c:v>
                </c:pt>
                <c:pt idx="1">
                  <c:v>Maladie chronique / maladie grave </c:v>
                </c:pt>
                <c:pt idx="2">
                  <c:v>Chirurgie, opération non liée à un accident : appendicite, chirurgie cardiaque, viscérale, dentaire, ...) </c:v>
                </c:pt>
                <c:pt idx="3">
                  <c:v>Accident / Traumatisme </c:v>
                </c:pt>
                <c:pt idx="4">
                  <c:v>TMS </c:v>
                </c:pt>
                <c:pt idx="5">
                  <c:v>Troubles psycho. / Epuisement professionnel</c:v>
                </c:pt>
                <c:pt idx="6">
                  <c:v>Maladie ordinaire (grippe, rhume, angine, gastro-entérite, ...) et Covid 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6.4599999999999991E-2</c:v>
                </c:pt>
                <c:pt idx="1">
                  <c:v>4.3499999999999997E-2</c:v>
                </c:pt>
                <c:pt idx="2">
                  <c:v>5.6399999999999999E-2</c:v>
                </c:pt>
                <c:pt idx="3">
                  <c:v>0.1321</c:v>
                </c:pt>
                <c:pt idx="4">
                  <c:v>0.14069999999999999</c:v>
                </c:pt>
                <c:pt idx="5">
                  <c:v>0.1593</c:v>
                </c:pt>
                <c:pt idx="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EF-4885-A4E9-A63BE47656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329274448"/>
        <c:axId val="329274840"/>
      </c:barChart>
      <c:catAx>
        <c:axId val="329274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fr-FR"/>
          </a:p>
        </c:txPr>
        <c:crossAx val="329274840"/>
        <c:crosses val="autoZero"/>
        <c:auto val="1"/>
        <c:lblAlgn val="ctr"/>
        <c:lblOffset val="100"/>
        <c:noMultiLvlLbl val="0"/>
      </c:catAx>
      <c:valAx>
        <c:axId val="329274840"/>
        <c:scaling>
          <c:orientation val="minMax"/>
          <c:max val="0.45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2927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0.80329</cdr:x>
      <cdr:y>0.65245</cdr:y>
    </cdr:from>
    <cdr:to>
      <cdr:x>1</cdr:x>
      <cdr:y>0.78242</cdr:y>
    </cdr:to>
    <cdr:sp macro="" textlink="">
      <cdr:nvSpPr>
        <cdr:cNvPr id="2" name="Zone de texte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17470" y="2317514"/>
          <a:ext cx="1351120" cy="4616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Arrêts Longs</a:t>
          </a:r>
          <a:br>
            <a:rPr lang="fr-FR" sz="1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</a:br>
          <a:r>
            <a:rPr lang="fr-FR" sz="1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(plus de 30 jours)</a:t>
          </a:r>
          <a:endParaRPr lang="fr-FR" sz="1000" dirty="0">
            <a:solidFill>
              <a:schemeClr val="accent1"/>
            </a:solidFill>
            <a:effectLst/>
            <a:latin typeface="Calibri" panose="020F0502020204030204" pitchFamily="34" charset="0"/>
            <a:ea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0.79867</cdr:x>
      <cdr:y>0.45424</cdr:y>
    </cdr:from>
    <cdr:to>
      <cdr:x>0.99538</cdr:x>
      <cdr:y>0.58421</cdr:y>
    </cdr:to>
    <cdr:sp macro="" textlink="">
      <cdr:nvSpPr>
        <cdr:cNvPr id="3" name="Zone de texte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16419" y="1613472"/>
          <a:ext cx="1284782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Arrêts Courts</a:t>
          </a:r>
          <a:br>
            <a:rPr lang="fr-FR" sz="1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</a:br>
          <a:r>
            <a:rPr lang="fr-FR" sz="1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(1 à 3 jours)</a:t>
          </a:r>
          <a:endParaRPr lang="fr-FR" sz="1000" dirty="0">
            <a:solidFill>
              <a:srgbClr val="7030A0"/>
            </a:solidFill>
            <a:effectLst/>
            <a:latin typeface="Calibri" panose="020F0502020204030204" pitchFamily="34" charset="0"/>
            <a:ea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0.79167</cdr:x>
      <cdr:y>0.10643</cdr:y>
    </cdr:from>
    <cdr:to>
      <cdr:x>1</cdr:x>
      <cdr:y>0.2364</cdr:y>
    </cdr:to>
    <cdr:sp macro="" textlink="">
      <cdr:nvSpPr>
        <cdr:cNvPr id="4" name="Zone de texte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55242" y="378044"/>
          <a:ext cx="1430933" cy="4616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Arrêts Moyens</a:t>
          </a:r>
          <a:br>
            <a:rPr lang="fr-FR" sz="10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</a:br>
          <a:r>
            <a:rPr lang="fr-FR" sz="10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(4 à 30 jours)</a:t>
          </a:r>
          <a:endParaRPr lang="fr-FR" sz="1000" dirty="0">
            <a:solidFill>
              <a:schemeClr val="accent4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8E9B8-7DE6-44B9-81BC-692E4C3B4ED6}" type="datetimeFigureOut">
              <a:rPr lang="fr-FR" smtClean="0"/>
              <a:t>05/06/2025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0BF68-DC9C-4AC3-B68F-F232454DA3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99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69863" y="1347788"/>
            <a:ext cx="6464300" cy="3636962"/>
          </a:xfrm>
        </p:spPr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A29C-CCED-0C48-A760-F84A3313C38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204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0BF68-DC9C-4AC3-B68F-F232454DA38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826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0BF68-DC9C-4AC3-B68F-F232454DA38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073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242076" y="4777195"/>
            <a:ext cx="6251241" cy="4992447"/>
          </a:xfrm>
        </p:spPr>
        <p:txBody>
          <a:bodyPr/>
          <a:lstStyle/>
          <a:p>
            <a:endParaRPr lang="fr-FR" sz="1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34F97-2BBD-4713-90A2-9985ADD03BF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390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409506" y="4777195"/>
            <a:ext cx="5874954" cy="390861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AA29C-CCED-0C48-A760-F84A3313C38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413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B8C4F-64B1-599F-5BC7-799816B42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E4E1DF5-0A16-1FCF-4A17-897CE8E301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216431C-83F4-B3C4-A1B8-0422C4CAA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403" y="4745112"/>
            <a:ext cx="6051181" cy="46834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sz="1000" i="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24B605-D246-C041-88B2-A5DA5004DD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34F97-2BBD-4713-90A2-9985ADD03BF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713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b="0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AA29C-CCED-0C48-A760-F84A3313C38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616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AA29C-CCED-0C48-A760-F84A3313C38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033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Poppins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0BF68-DC9C-4AC3-B68F-F232454DA38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477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AA29C-CCED-0C48-A760-F84A3313C38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743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0BF68-DC9C-4AC3-B68F-F232454DA38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29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413732" y="5186076"/>
            <a:ext cx="5782963" cy="4243154"/>
          </a:xfrm>
        </p:spPr>
        <p:txBody>
          <a:bodyPr/>
          <a:lstStyle/>
          <a:p>
            <a:pPr lvl="0"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9817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AA29C-CCED-0C48-A760-F84A3313C38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600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0BF68-DC9C-4AC3-B68F-F232454DA38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142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AA29C-CCED-0C48-A760-F84A3313C38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69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56301-5BB4-46A6-0BDD-CB4A16463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F580ED-D79B-29C8-091E-B6D28CD28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6CFDA3E-922D-BDEE-C537-7F4B26F14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708" y="5150423"/>
            <a:ext cx="6113600" cy="562411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sz="1200" i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D419C3-8C9A-0386-FB02-8AF7AD0D4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34F97-2BBD-4713-90A2-9985ADD03BF9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48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0BF68-DC9C-4AC3-B68F-F232454DA38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890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1FDCB-66E5-026D-67F9-A99450B6A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6B46371-D4F5-5036-CC85-8C3B2A2A9B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125176B-7E3D-1494-D4E1-9284F12BD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708" y="5150423"/>
            <a:ext cx="6113600" cy="562411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sz="1000" b="1" i="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4739FB-6A52-B2B5-0A29-1F7A2D5FE9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34F97-2BBD-4713-90A2-9985ADD03BF9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40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b="0" u="none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AA29C-CCED-0C48-A760-F84A3313C384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1017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b="0" u="none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AA29C-CCED-0C48-A760-F84A3313C384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492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b="0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AA29C-CCED-0C48-A760-F84A3313C384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3241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66909" y="4777194"/>
            <a:ext cx="5335270" cy="482784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AA29C-CCED-0C48-A760-F84A3313C384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59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AA29C-CCED-0C48-A760-F84A3313C38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8987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AA29C-CCED-0C48-A760-F84A3313C384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11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0BF68-DC9C-4AC3-B68F-F232454DA38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523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0BF68-DC9C-4AC3-B68F-F232454DA38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46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421708" y="5186077"/>
            <a:ext cx="5894464" cy="4566410"/>
          </a:xfrm>
        </p:spPr>
        <p:txBody>
          <a:bodyPr/>
          <a:lstStyle/>
          <a:p>
            <a:pPr algn="l">
              <a:buFont typeface="Wingdings"/>
              <a:buNone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34F97-2BBD-4713-90A2-9985ADD03BF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761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417402" y="4777195"/>
            <a:ext cx="5834283" cy="420638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34F97-2BBD-4713-90A2-9985ADD03BF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755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0BF68-DC9C-4AC3-B68F-F232454DA38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868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0BF68-DC9C-4AC3-B68F-F232454DA38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16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38B38E-848E-110E-79A3-0A4CCA49BE94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F0B7A5">
                  <a:alpha val="39608"/>
                </a:srgbClr>
              </a:gs>
              <a:gs pos="5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D2A3E3E-8CE8-A14C-C861-28B4E7B744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51" y="2358974"/>
            <a:ext cx="11135783" cy="1384995"/>
          </a:xfrm>
        </p:spPr>
        <p:txBody>
          <a:bodyPr/>
          <a:lstStyle>
            <a:lvl1pPr>
              <a:defRPr sz="5000" b="1" i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</a:t>
            </a:r>
            <a:br>
              <a:rPr lang="fr-FR"/>
            </a:br>
            <a:r>
              <a:rPr lang="fr-FR"/>
              <a:t>le titre</a:t>
            </a:r>
          </a:p>
        </p:txBody>
      </p:sp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13C01491-6707-3ECF-6FB1-F0DFBA919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251" y="3946100"/>
            <a:ext cx="11135783" cy="332399"/>
          </a:xfrm>
        </p:spPr>
        <p:txBody>
          <a:bodyPr/>
          <a:lstStyle>
            <a:lvl1pPr>
              <a:defRPr sz="2400" b="0" i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 sous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11E126F-9652-0DE7-50E8-F9075A6AE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770141D-A1E9-FC39-076F-D44A0C8AE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19301BB-CA40-7C75-F054-6F566ED11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251" y="513846"/>
            <a:ext cx="2430040" cy="6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9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lide transi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DBFBEB-197D-6B48-17F0-F44B6FC9C49E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5AD5D9">
                  <a:alpha val="20000"/>
                </a:srgbClr>
              </a:gs>
              <a:gs pos="4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184F1A-485E-005B-10AB-B4DB4BE03C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7900" y="3908997"/>
            <a:ext cx="5291667" cy="1014637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slide</a:t>
            </a:r>
          </a:p>
          <a:p>
            <a:pPr lvl="0"/>
            <a:r>
              <a:rPr lang="fr-FR"/>
              <a:t>transition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8C1C89C-EA8F-8E42-90FA-21F7AD74C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185530" y="145915"/>
            <a:ext cx="4060999" cy="8540800"/>
          </a:xfrm>
        </p:spPr>
        <p:txBody>
          <a:bodyPr/>
          <a:lstStyle>
            <a:lvl1pPr>
              <a:defRPr sz="60000" b="0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AE765399-7D74-1C16-8B4F-D76D1D53A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6123F7E6-90EB-6053-2C4D-0EF0728D7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8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lide transi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C093EBB-99B2-F00C-1468-9984C9D238AA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6D4CA7">
                  <a:alpha val="25098"/>
                </a:srgbClr>
              </a:gs>
              <a:gs pos="5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184F1A-485E-005B-10AB-B4DB4BE03C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3617" y="963614"/>
            <a:ext cx="5291667" cy="1014637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slide</a:t>
            </a:r>
          </a:p>
          <a:p>
            <a:pPr lvl="0"/>
            <a:r>
              <a:rPr lang="fr-FR"/>
              <a:t>transition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8C1C89C-EA8F-8E42-90FA-21F7AD74C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93501" y="145915"/>
            <a:ext cx="4019551" cy="8540800"/>
          </a:xfrm>
        </p:spPr>
        <p:txBody>
          <a:bodyPr/>
          <a:lstStyle>
            <a:lvl1pPr>
              <a:defRPr sz="60000" b="0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FDBB6A09-CABC-6E95-D5B1-A2CFAF36A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E30B5EC6-B3C7-6845-A229-C170B5F26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2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lide transi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78FB4BB-9042-DCCF-9905-C962E119FF50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6D4CA7">
                  <a:alpha val="25098"/>
                </a:srgbClr>
              </a:gs>
              <a:gs pos="5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184F1A-485E-005B-10AB-B4DB4BE03C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7900" y="3908997"/>
            <a:ext cx="5291667" cy="1014637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slide</a:t>
            </a:r>
          </a:p>
          <a:p>
            <a:pPr lvl="0"/>
            <a:r>
              <a:rPr lang="fr-FR"/>
              <a:t>transition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8C1C89C-EA8F-8E42-90FA-21F7AD74C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144085" y="145915"/>
            <a:ext cx="4019551" cy="8540800"/>
          </a:xfrm>
        </p:spPr>
        <p:txBody>
          <a:bodyPr/>
          <a:lstStyle>
            <a:lvl1pPr>
              <a:defRPr sz="60000" b="0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2363D4-ADB2-6041-70A6-D5FF76C08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EC43DD74-43A6-935D-76A8-ECEAA751E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16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lide transi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3E4C38D-474A-15CD-5FAF-6AEDCE6AA938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E4D8C4">
                  <a:alpha val="29804"/>
                </a:srgbClr>
              </a:gs>
              <a:gs pos="66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184F1A-485E-005B-10AB-B4DB4BE03C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3617" y="963614"/>
            <a:ext cx="5291667" cy="1014637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slide</a:t>
            </a:r>
          </a:p>
          <a:p>
            <a:pPr lvl="0"/>
            <a:r>
              <a:rPr lang="fr-FR"/>
              <a:t>transition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8C1C89C-EA8F-8E42-90FA-21F7AD74C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93500" y="145915"/>
            <a:ext cx="4019551" cy="8540800"/>
          </a:xfrm>
        </p:spPr>
        <p:txBody>
          <a:bodyPr/>
          <a:lstStyle>
            <a:lvl1pPr>
              <a:defRPr sz="60000" b="0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040616-49EB-3CF4-037C-AB89619C5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3CB573A-F09E-630A-C41D-DB67B926E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7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lide transi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5E0D1EF-80CE-11B6-952B-C792012A5914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E4D8C4">
                  <a:alpha val="29804"/>
                </a:srgbClr>
              </a:gs>
              <a:gs pos="66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184F1A-485E-005B-10AB-B4DB4BE03C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7900" y="3908997"/>
            <a:ext cx="5291667" cy="1014637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slide</a:t>
            </a:r>
          </a:p>
          <a:p>
            <a:pPr lvl="0"/>
            <a:r>
              <a:rPr lang="fr-FR"/>
              <a:t>transition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8C1C89C-EA8F-8E42-90FA-21F7AD74C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185530" y="145915"/>
            <a:ext cx="4060999" cy="8540800"/>
          </a:xfrm>
        </p:spPr>
        <p:txBody>
          <a:bodyPr/>
          <a:lstStyle>
            <a:lvl1pPr>
              <a:defRPr sz="60000" b="0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94829E-76E7-9CD9-B69B-8D51F849A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4839D631-B592-933A-945F-750459CCF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53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38B38E-848E-110E-79A3-0A4CCA49BE94}"/>
              </a:ext>
            </a:extLst>
          </p:cNvPr>
          <p:cNvSpPr/>
          <p:nvPr userDrawn="1"/>
        </p:nvSpPr>
        <p:spPr>
          <a:xfrm>
            <a:off x="0" y="-696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F0B7A5">
                  <a:alpha val="39608"/>
                </a:srgbClr>
              </a:gs>
              <a:gs pos="5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D2A3E3E-8CE8-A14C-C861-28B4E7B744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51" y="2358974"/>
            <a:ext cx="11135783" cy="1384995"/>
          </a:xfrm>
        </p:spPr>
        <p:txBody>
          <a:bodyPr/>
          <a:lstStyle>
            <a:lvl1pPr>
              <a:defRPr sz="5000" b="1" i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</a:t>
            </a:r>
            <a:br>
              <a:rPr lang="fr-FR"/>
            </a:br>
            <a:r>
              <a:rPr lang="fr-FR"/>
              <a:t>le titre</a:t>
            </a:r>
          </a:p>
        </p:txBody>
      </p:sp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13C01491-6707-3ECF-6FB1-F0DFBA919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251" y="3946100"/>
            <a:ext cx="11135783" cy="332399"/>
          </a:xfrm>
        </p:spPr>
        <p:txBody>
          <a:bodyPr/>
          <a:lstStyle>
            <a:lvl1pPr>
              <a:defRPr sz="2400" b="0" i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 sous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11E126F-9652-0DE7-50E8-F9075A6AE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31086" y="6435615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770141D-A1E9-FC39-076F-D44A0C8AE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4810" y="6435615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7416A2-54C4-C2D2-BA6B-B7EB803CB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251" y="490696"/>
            <a:ext cx="2430040" cy="6160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53EC84B-666A-6139-6F6C-2F926A063F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030" y="6381750"/>
            <a:ext cx="969830" cy="2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1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32A98F-E318-0C22-76F5-8CB7F52C4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2732" y="1799826"/>
            <a:ext cx="7069563" cy="221599"/>
          </a:xfr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68B86E6-1B03-C9A5-E214-D80A22E77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2732" y="2233538"/>
            <a:ext cx="7293984" cy="1160318"/>
          </a:xfrm>
        </p:spPr>
        <p:txBody>
          <a:bodyPr/>
          <a:lstStyle>
            <a:lvl1pPr>
              <a:defRPr sz="14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  <a:p>
            <a:pPr lvl="0"/>
            <a:r>
              <a:rPr lang="fr-FR"/>
              <a:t>Quatrième niveau</a:t>
            </a:r>
          </a:p>
          <a:p>
            <a:pPr lvl="0"/>
            <a:r>
              <a:rPr lang="fr-FR"/>
              <a:t>Cinquième niveau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40DE3-86D6-891E-5D25-C72B8235E1FA}"/>
              </a:ext>
            </a:extLst>
          </p:cNvPr>
          <p:cNvSpPr/>
          <p:nvPr userDrawn="1"/>
        </p:nvSpPr>
        <p:spPr>
          <a:xfrm>
            <a:off x="-3" y="0"/>
            <a:ext cx="3888315" cy="6858000"/>
          </a:xfrm>
          <a:prstGeom prst="rect">
            <a:avLst/>
          </a:prstGeom>
          <a:gradFill flip="none" rotWithShape="1">
            <a:gsLst>
              <a:gs pos="0">
                <a:srgbClr val="F0B7A5">
                  <a:alpha val="39608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0DFDBF2-4AC4-8F83-7AE8-E357FCB9BF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000" y="476250"/>
            <a:ext cx="3253312" cy="498598"/>
          </a:xfrm>
        </p:spPr>
        <p:txBody>
          <a:bodyPr/>
          <a:lstStyle>
            <a:lvl1pPr>
              <a:defRPr sz="3600" b="1" cap="none"/>
            </a:lvl1pPr>
          </a:lstStyle>
          <a:p>
            <a:pPr lvl="0"/>
            <a:r>
              <a:rPr lang="fr-FR"/>
              <a:t>Sommaire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ACD48FF-46DF-72CD-70F4-0C21A300F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77820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E43BBE3-31AA-EDA6-1BD8-41D41ACA0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01544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6E22657-689E-F5EA-67B8-B3C52C3CB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030" y="6381750"/>
            <a:ext cx="969830" cy="2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7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slide transi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C2D3D7-9D57-2614-D1F7-267AE57A4094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F0B7A5">
                  <a:alpha val="39608"/>
                </a:srgbClr>
              </a:gs>
              <a:gs pos="5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341AF592-A4B5-B2BF-E914-71FF955462D4}"/>
              </a:ext>
            </a:extLst>
          </p:cNvPr>
          <p:cNvSpPr txBox="1">
            <a:spLocks/>
          </p:cNvSpPr>
          <p:nvPr userDrawn="1"/>
        </p:nvSpPr>
        <p:spPr>
          <a:xfrm>
            <a:off x="504155" y="6480004"/>
            <a:ext cx="1747979" cy="12311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00" kern="1200" cap="all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800" cap="none">
                <a:solidFill>
                  <a:schemeClr val="tx1"/>
                </a:solidFill>
              </a:rPr>
              <a:t>c1 – diffusion interne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184F1A-485E-005B-10AB-B4DB4BE03C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7900" y="3908997"/>
            <a:ext cx="5291667" cy="1014637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slide</a:t>
            </a:r>
          </a:p>
          <a:p>
            <a:pPr lvl="0"/>
            <a:r>
              <a:rPr lang="fr-FR"/>
              <a:t>transition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8C1C89C-EA8F-8E42-90FA-21F7AD74C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144082" y="145915"/>
            <a:ext cx="4019551" cy="8540800"/>
          </a:xfrm>
        </p:spPr>
        <p:txBody>
          <a:bodyPr/>
          <a:lstStyle>
            <a:lvl1pPr>
              <a:defRPr sz="60000" b="0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06630FF-FC73-9E1F-1A4B-1E38FDE5A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620128-FA02-988B-29BC-6DB511BB8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57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hiffres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24DFC3B-81D9-6779-975D-2B57DEB281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251" y="474071"/>
            <a:ext cx="11328400" cy="997196"/>
          </a:xfrm>
        </p:spPr>
        <p:txBody>
          <a:bodyPr/>
          <a:lstStyle>
            <a:lvl1pPr>
              <a:defRPr sz="3600" b="0" cap="none"/>
            </a:lvl1pPr>
          </a:lstStyle>
          <a:p>
            <a:pPr lvl="0"/>
            <a:r>
              <a:rPr lang="fr-FR"/>
              <a:t>Cliquez pour modifier </a:t>
            </a:r>
            <a:br>
              <a:rPr lang="fr-FR"/>
            </a:br>
            <a:r>
              <a:rPr lang="fr-FR"/>
              <a:t>le texte du masque</a:t>
            </a:r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B1A88247-018B-2A0D-3BBB-71247449A7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98900" y="2387600"/>
            <a:ext cx="1947333" cy="221599"/>
          </a:xfrm>
        </p:spPr>
        <p:txBody>
          <a:bodyPr/>
          <a:lstStyle/>
          <a:p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1E7C1753-C408-F820-6E36-96ED4A29CF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9602" y="4320770"/>
            <a:ext cx="3585932" cy="997196"/>
          </a:xfrm>
        </p:spPr>
        <p:txBody>
          <a:bodyPr/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 texte </a:t>
            </a:r>
            <a:br>
              <a:rPr lang="fr-FR"/>
            </a:br>
            <a:r>
              <a:rPr lang="fr-FR"/>
              <a:t>du masque</a:t>
            </a:r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530E6E6F-5A91-01C4-D2E4-2B5A681E03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79600" y="3823531"/>
            <a:ext cx="3585933" cy="332399"/>
          </a:xfrm>
        </p:spPr>
        <p:txBody>
          <a:bodyPr/>
          <a:lstStyle>
            <a:lvl1pPr algn="ctr">
              <a:defRPr sz="2400" b="1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Chiffre</a:t>
            </a:r>
          </a:p>
        </p:txBody>
      </p:sp>
      <p:sp>
        <p:nvSpPr>
          <p:cNvPr id="23" name="Espace réservé pour une image  16">
            <a:extLst>
              <a:ext uri="{FF2B5EF4-FFF2-40B4-BE49-F238E27FC236}">
                <a16:creationId xmlns:a16="http://schemas.microsoft.com/office/drawing/2014/main" id="{D39A8ED0-CA9A-4306-680D-86D803E098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01197" y="2367248"/>
            <a:ext cx="1947333" cy="221599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du texte 19">
            <a:extLst>
              <a:ext uri="{FF2B5EF4-FFF2-40B4-BE49-F238E27FC236}">
                <a16:creationId xmlns:a16="http://schemas.microsoft.com/office/drawing/2014/main" id="{CD9DCC02-AF87-4B52-3E9F-F507869A71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1899" y="4300418"/>
            <a:ext cx="3585932" cy="997196"/>
          </a:xfrm>
        </p:spPr>
        <p:txBody>
          <a:bodyPr/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 texte </a:t>
            </a:r>
            <a:br>
              <a:rPr lang="fr-FR"/>
            </a:br>
            <a:r>
              <a:rPr lang="fr-FR"/>
              <a:t>du masque</a:t>
            </a:r>
          </a:p>
        </p:txBody>
      </p:sp>
      <p:sp>
        <p:nvSpPr>
          <p:cNvPr id="26" name="Espace réservé du texte 19">
            <a:extLst>
              <a:ext uri="{FF2B5EF4-FFF2-40B4-BE49-F238E27FC236}">
                <a16:creationId xmlns:a16="http://schemas.microsoft.com/office/drawing/2014/main" id="{9C17BE15-800C-D78C-3734-2D0C7FCB5F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897" y="3803179"/>
            <a:ext cx="3585933" cy="332399"/>
          </a:xfrm>
        </p:spPr>
        <p:txBody>
          <a:bodyPr/>
          <a:lstStyle>
            <a:lvl1pPr algn="ctr">
              <a:defRPr sz="2400" b="1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Chiffre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74FF89FB-B019-5C3D-0DAC-09FBAA646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8EA741A1-8154-7423-F454-317FCE115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0082E1-F93D-989C-8C59-EC46DFB48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030" y="6381750"/>
            <a:ext cx="969830" cy="2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065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C93CE5-34A4-4B55-B4D3-635F3595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6E7A-8D0A-8E48-8DB3-ADA19FDD7FC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79E9EA-A9BF-3F4F-FECE-9C464F7C0FBA}"/>
              </a:ext>
            </a:extLst>
          </p:cNvPr>
          <p:cNvSpPr/>
          <p:nvPr userDrawn="1"/>
        </p:nvSpPr>
        <p:spPr>
          <a:xfrm>
            <a:off x="-133004" y="0"/>
            <a:ext cx="12325004" cy="6217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14FB7D1-4C53-B415-95A2-D049DAE1A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662" y="5961659"/>
            <a:ext cx="1383942" cy="51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32A98F-E318-0C22-76F5-8CB7F52C4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2732" y="1799826"/>
            <a:ext cx="7069563" cy="221599"/>
          </a:xfr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68B86E6-1B03-C9A5-E214-D80A22E77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2732" y="2233538"/>
            <a:ext cx="7293984" cy="1160318"/>
          </a:xfrm>
        </p:spPr>
        <p:txBody>
          <a:bodyPr/>
          <a:lstStyle>
            <a:lvl1pPr>
              <a:defRPr sz="14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  <a:p>
            <a:pPr lvl="0"/>
            <a:r>
              <a:rPr lang="fr-FR"/>
              <a:t>Quatrième niveau</a:t>
            </a:r>
          </a:p>
          <a:p>
            <a:pPr lvl="0"/>
            <a:r>
              <a:rPr lang="fr-FR"/>
              <a:t>Cinquième niveau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40DE3-86D6-891E-5D25-C72B8235E1FA}"/>
              </a:ext>
            </a:extLst>
          </p:cNvPr>
          <p:cNvSpPr/>
          <p:nvPr userDrawn="1"/>
        </p:nvSpPr>
        <p:spPr>
          <a:xfrm>
            <a:off x="-3" y="0"/>
            <a:ext cx="3888315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0DFDBF2-4AC4-8F83-7AE8-E357FCB9BF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000" y="476250"/>
            <a:ext cx="3253312" cy="498598"/>
          </a:xfrm>
        </p:spPr>
        <p:txBody>
          <a:bodyPr/>
          <a:lstStyle>
            <a:lvl1pPr>
              <a:defRPr sz="3600" b="1" cap="none"/>
            </a:lvl1pPr>
          </a:lstStyle>
          <a:p>
            <a:pPr lvl="0"/>
            <a:r>
              <a:rPr lang="fr-FR"/>
              <a:t>Sommaire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ACD48FF-46DF-72CD-70F4-0C21A300F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E43BBE3-31AA-EDA6-1BD8-41D41ACA0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7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51970" y="394447"/>
            <a:ext cx="11073972" cy="654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/>
              <a:t>Ajoutez un titre à votre slide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88425E-31BA-0980-2A4E-7DD44237882C}"/>
              </a:ext>
            </a:extLst>
          </p:cNvPr>
          <p:cNvSpPr/>
          <p:nvPr userDrawn="1"/>
        </p:nvSpPr>
        <p:spPr>
          <a:xfrm>
            <a:off x="-133004" y="0"/>
            <a:ext cx="12325004" cy="6217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D475BB1-4671-2262-3726-EAEF7FD6FF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368" y="6089995"/>
            <a:ext cx="1383942" cy="51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17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633473-6371-0942-BB73-2FFD273CC8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300" y="1620000"/>
            <a:ext cx="11710988" cy="1625060"/>
          </a:xfrm>
        </p:spPr>
        <p:txBody>
          <a:bodyPr>
            <a:spAutoFit/>
          </a:bodyPr>
          <a:lstStyle>
            <a:lvl1pPr marL="0">
              <a:spcBef>
                <a:spcPts val="1200"/>
              </a:spcBef>
              <a:defRPr sz="1800" b="0"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1800"/>
              </a:spcBef>
              <a:defRPr sz="1600" b="1" cap="all" baseline="0">
                <a:solidFill>
                  <a:schemeClr val="accent1"/>
                </a:solidFill>
              </a:defRPr>
            </a:lvl2pPr>
            <a:lvl3pPr marL="144000" indent="-144000">
              <a:spcBef>
                <a:spcPts val="9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»"/>
              <a:defRPr/>
            </a:lvl3pPr>
            <a:lvl4pPr marL="288000" indent="-1440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/>
            </a:lvl4pPr>
            <a:lvl5pPr marL="287338" indent="-104775"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fr-FR"/>
              <a:t>Texte niveau 1</a:t>
            </a:r>
          </a:p>
          <a:p>
            <a:pPr lvl="1"/>
            <a:r>
              <a:rPr lang="fr-FR"/>
              <a:t>Texte niveau 2</a:t>
            </a:r>
          </a:p>
          <a:p>
            <a:pPr lvl="2"/>
            <a:r>
              <a:rPr lang="fr-FR"/>
              <a:t>Texte niveau 3</a:t>
            </a:r>
          </a:p>
          <a:p>
            <a:pPr lvl="3"/>
            <a:r>
              <a:rPr lang="fr-FR"/>
              <a:t>Texte niveau 4</a:t>
            </a:r>
          </a:p>
          <a:p>
            <a:pPr lvl="4"/>
            <a:r>
              <a:rPr lang="fr-FR"/>
              <a:t>Texte niveau 5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307DA2AD-FEEF-374E-BEE2-3F347AB595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125" y="972000"/>
            <a:ext cx="11732400" cy="249299"/>
          </a:xfrm>
        </p:spPr>
        <p:txBody>
          <a:bodyPr/>
          <a:lstStyle>
            <a:lvl1pPr>
              <a:defRPr sz="1800" b="0" cap="none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1BACE5A-FE6E-4482-85CF-92AE4B615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740" y="462015"/>
            <a:ext cx="11732993" cy="415498"/>
          </a:xfrm>
        </p:spPr>
        <p:txBody>
          <a:bodyPr/>
          <a:lstStyle>
            <a:lvl1pPr>
              <a:defRPr sz="3000" b="1" i="0" cap="none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6D2F38E2-BDF3-4732-B1B2-121A12DB1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299" y="206147"/>
            <a:ext cx="5364000" cy="13849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D6517F-8A5C-4E45-AEBD-3FAF9EC6B7C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286007" y="6480000"/>
            <a:ext cx="1000274" cy="13849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266F57-CC7E-42CF-9B77-6ADF5F04C9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63600" y="6480000"/>
            <a:ext cx="4680000" cy="13849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/>
              <a:t>Baromètre annuel Absentéisme 2022 - Les salariés &amp; les dirigeants face à l’arrêt de travail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AF36E6-1988-440B-95C3-F9FE97B0E4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00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verture Chapitre_àpl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34E1B37F-2AF2-0C4A-877B-D0806A8EADD5}"/>
              </a:ext>
            </a:extLst>
          </p:cNvPr>
          <p:cNvSpPr/>
          <p:nvPr userDrawn="1"/>
        </p:nvSpPr>
        <p:spPr>
          <a:xfrm>
            <a:off x="0" y="0"/>
            <a:ext cx="12192000" cy="62469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2C5318A-4B84-C04A-BF90-C8AD962FD3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6000" y="2740994"/>
            <a:ext cx="4555805" cy="747897"/>
          </a:xfrm>
        </p:spPr>
        <p:txBody>
          <a:bodyPr anchor="ctr">
            <a:spAutoFit/>
          </a:bodyPr>
          <a:lstStyle>
            <a:lvl1pPr>
              <a:defRPr sz="5400" b="1" i="0" cap="none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30D56A-BDD2-495A-BF3D-318F27A16DB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286007" y="6480000"/>
            <a:ext cx="1000274" cy="13849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EDDE03-AD14-4766-8B55-5467A502FB6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863600" y="6480000"/>
            <a:ext cx="4680000" cy="13849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/>
              <a:t>Baromètre annuel Absentéisme 2022 - Les salariés &amp; les dirigeants face à l’arrêt de travail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335EDD-B380-4FCB-B97A-DA6A9B64F4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0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Chapitre_àpl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C2F13B6-A623-B5E7-0C55-64417E7003A9}"/>
              </a:ext>
            </a:extLst>
          </p:cNvPr>
          <p:cNvSpPr/>
          <p:nvPr userDrawn="1"/>
        </p:nvSpPr>
        <p:spPr>
          <a:xfrm>
            <a:off x="2" y="0"/>
            <a:ext cx="12191999" cy="6165850"/>
          </a:xfrm>
          <a:prstGeom prst="rect">
            <a:avLst/>
          </a:prstGeom>
          <a:gradFill flip="none" rotWithShape="1">
            <a:gsLst>
              <a:gs pos="0">
                <a:srgbClr val="F0B7A5">
                  <a:alpha val="39608"/>
                </a:srgbClr>
              </a:gs>
              <a:gs pos="5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60048AB-F020-4D52-4E07-B2C71C6B82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26267" y="2321004"/>
            <a:ext cx="6739467" cy="1107996"/>
          </a:xfrm>
        </p:spPr>
        <p:txBody>
          <a:bodyPr/>
          <a:lstStyle>
            <a:lvl1pPr algn="ctr">
              <a:defRPr sz="40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 titre du masque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399C5849-D9E6-9E1A-42BD-071542E20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9C13297-6A5D-3AD9-1D0E-9BB53DD00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185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Chapitre_àpl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EF64AEA-08C8-D8D5-397B-0DE9E25F861D}"/>
              </a:ext>
            </a:extLst>
          </p:cNvPr>
          <p:cNvSpPr/>
          <p:nvPr userDrawn="1"/>
        </p:nvSpPr>
        <p:spPr>
          <a:xfrm>
            <a:off x="2" y="0"/>
            <a:ext cx="12191999" cy="6165850"/>
          </a:xfrm>
          <a:prstGeom prst="rect">
            <a:avLst/>
          </a:prstGeom>
          <a:gradFill flip="none" rotWithShape="1">
            <a:gsLst>
              <a:gs pos="0">
                <a:srgbClr val="5AD5D9">
                  <a:alpha val="20000"/>
                </a:srgbClr>
              </a:gs>
              <a:gs pos="4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60048AB-F020-4D52-4E07-B2C71C6B82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26267" y="2321004"/>
            <a:ext cx="6739467" cy="1107996"/>
          </a:xfrm>
        </p:spPr>
        <p:txBody>
          <a:bodyPr/>
          <a:lstStyle>
            <a:lvl1pPr algn="ctr">
              <a:defRPr sz="40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 titre du masque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575B5278-3639-63C1-BA61-7340B5826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70AC9CC-1495-C1D0-D1CB-81352630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197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Chapitre_àpl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79D81A-CE85-AC38-4277-EE5D8A616176}"/>
              </a:ext>
            </a:extLst>
          </p:cNvPr>
          <p:cNvSpPr/>
          <p:nvPr userDrawn="1"/>
        </p:nvSpPr>
        <p:spPr>
          <a:xfrm>
            <a:off x="2" y="0"/>
            <a:ext cx="12191999" cy="6165850"/>
          </a:xfrm>
          <a:prstGeom prst="rect">
            <a:avLst/>
          </a:prstGeom>
          <a:gradFill flip="none" rotWithShape="1">
            <a:gsLst>
              <a:gs pos="0">
                <a:srgbClr val="6D4CA7">
                  <a:alpha val="25098"/>
                </a:srgbClr>
              </a:gs>
              <a:gs pos="5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60048AB-F020-4D52-4E07-B2C71C6B82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26267" y="2321004"/>
            <a:ext cx="6739467" cy="1107996"/>
          </a:xfrm>
        </p:spPr>
        <p:txBody>
          <a:bodyPr/>
          <a:lstStyle>
            <a:lvl1pPr algn="ctr">
              <a:defRPr sz="40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 titre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C86661-5F96-B711-DDF2-BB8FEA0F8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E2AD34-B549-3713-275B-E9184DADC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929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Chapitre_àpl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91EF6E1-2FE8-A20C-34CB-AD4978455D7F}"/>
              </a:ext>
            </a:extLst>
          </p:cNvPr>
          <p:cNvSpPr/>
          <p:nvPr userDrawn="1"/>
        </p:nvSpPr>
        <p:spPr>
          <a:xfrm>
            <a:off x="2" y="0"/>
            <a:ext cx="12191999" cy="6165850"/>
          </a:xfrm>
          <a:prstGeom prst="rect">
            <a:avLst/>
          </a:prstGeom>
          <a:gradFill flip="none" rotWithShape="1">
            <a:gsLst>
              <a:gs pos="0">
                <a:srgbClr val="E4D8C4">
                  <a:alpha val="29804"/>
                </a:srgbClr>
              </a:gs>
              <a:gs pos="66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60048AB-F020-4D52-4E07-B2C71C6B82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26267" y="2321004"/>
            <a:ext cx="6739467" cy="1107996"/>
          </a:xfrm>
        </p:spPr>
        <p:txBody>
          <a:bodyPr/>
          <a:lstStyle>
            <a:lvl1pPr algn="ctr">
              <a:defRPr sz="40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 titre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A2BF5F-7BC6-BF82-DE04-2AB3ED0C5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39A2EA-5002-2867-CA7A-D389D4B74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507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iffres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24DFC3B-81D9-6779-975D-2B57DEB281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251" y="474071"/>
            <a:ext cx="11328400" cy="997196"/>
          </a:xfrm>
        </p:spPr>
        <p:txBody>
          <a:bodyPr/>
          <a:lstStyle>
            <a:lvl1pPr>
              <a:defRPr sz="3600" b="0" cap="none"/>
            </a:lvl1pPr>
          </a:lstStyle>
          <a:p>
            <a:pPr lvl="0"/>
            <a:r>
              <a:rPr lang="fr-FR"/>
              <a:t>Cliquez pour modifier </a:t>
            </a:r>
            <a:br>
              <a:rPr lang="fr-FR"/>
            </a:br>
            <a:r>
              <a:rPr lang="fr-FR"/>
              <a:t>le texte du masque</a:t>
            </a:r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B1A88247-018B-2A0D-3BBB-71247449A7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98900" y="2387600"/>
            <a:ext cx="1947333" cy="221599"/>
          </a:xfrm>
        </p:spPr>
        <p:txBody>
          <a:bodyPr/>
          <a:lstStyle/>
          <a:p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1E7C1753-C408-F820-6E36-96ED4A29CF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9602" y="4320770"/>
            <a:ext cx="3585932" cy="997196"/>
          </a:xfrm>
        </p:spPr>
        <p:txBody>
          <a:bodyPr/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 texte </a:t>
            </a:r>
            <a:br>
              <a:rPr lang="fr-FR"/>
            </a:br>
            <a:r>
              <a:rPr lang="fr-FR"/>
              <a:t>du masque</a:t>
            </a:r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530E6E6F-5A91-01C4-D2E4-2B5A681E03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79600" y="3823531"/>
            <a:ext cx="3585933" cy="332399"/>
          </a:xfrm>
        </p:spPr>
        <p:txBody>
          <a:bodyPr/>
          <a:lstStyle>
            <a:lvl1pPr algn="ctr">
              <a:defRPr sz="2400" b="1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Chiffre</a:t>
            </a:r>
          </a:p>
        </p:txBody>
      </p:sp>
      <p:sp>
        <p:nvSpPr>
          <p:cNvPr id="23" name="Espace réservé pour une image  16">
            <a:extLst>
              <a:ext uri="{FF2B5EF4-FFF2-40B4-BE49-F238E27FC236}">
                <a16:creationId xmlns:a16="http://schemas.microsoft.com/office/drawing/2014/main" id="{D39A8ED0-CA9A-4306-680D-86D803E098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01197" y="2367248"/>
            <a:ext cx="1947333" cy="221599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du texte 19">
            <a:extLst>
              <a:ext uri="{FF2B5EF4-FFF2-40B4-BE49-F238E27FC236}">
                <a16:creationId xmlns:a16="http://schemas.microsoft.com/office/drawing/2014/main" id="{CD9DCC02-AF87-4B52-3E9F-F507869A71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1899" y="4300418"/>
            <a:ext cx="3585932" cy="997196"/>
          </a:xfrm>
        </p:spPr>
        <p:txBody>
          <a:bodyPr/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 texte </a:t>
            </a:r>
            <a:br>
              <a:rPr lang="fr-FR"/>
            </a:br>
            <a:r>
              <a:rPr lang="fr-FR"/>
              <a:t>du masque</a:t>
            </a:r>
          </a:p>
        </p:txBody>
      </p:sp>
      <p:sp>
        <p:nvSpPr>
          <p:cNvPr id="26" name="Espace réservé du texte 19">
            <a:extLst>
              <a:ext uri="{FF2B5EF4-FFF2-40B4-BE49-F238E27FC236}">
                <a16:creationId xmlns:a16="http://schemas.microsoft.com/office/drawing/2014/main" id="{9C17BE15-800C-D78C-3734-2D0C7FCB5F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897" y="3803179"/>
            <a:ext cx="3585933" cy="332399"/>
          </a:xfrm>
        </p:spPr>
        <p:txBody>
          <a:bodyPr/>
          <a:lstStyle>
            <a:lvl1pPr algn="ctr">
              <a:defRPr sz="2400" b="1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Chiffre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74FF89FB-B019-5C3D-0DAC-09FBAA646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8EA741A1-8154-7423-F454-317FCE115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043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iffres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A43C91B0-1949-2B07-02B4-5A1145AB45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444" y="484016"/>
            <a:ext cx="11328400" cy="997196"/>
          </a:xfrm>
        </p:spPr>
        <p:txBody>
          <a:bodyPr/>
          <a:lstStyle>
            <a:lvl1pPr>
              <a:defRPr sz="3600" b="0" cap="none"/>
            </a:lvl1pPr>
          </a:lstStyle>
          <a:p>
            <a:pPr lvl="0"/>
            <a:r>
              <a:rPr lang="fr-FR"/>
              <a:t>Cliquez pour modifier </a:t>
            </a:r>
            <a:br>
              <a:rPr lang="fr-FR"/>
            </a:br>
            <a:r>
              <a:rPr lang="fr-FR"/>
              <a:t>le texte du masque</a:t>
            </a:r>
          </a:p>
        </p:txBody>
      </p:sp>
      <p:sp>
        <p:nvSpPr>
          <p:cNvPr id="26" name="Espace réservé pour une image  16">
            <a:extLst>
              <a:ext uri="{FF2B5EF4-FFF2-40B4-BE49-F238E27FC236}">
                <a16:creationId xmlns:a16="http://schemas.microsoft.com/office/drawing/2014/main" id="{AB3825DC-88C2-030C-1940-150D2A1B75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4466" y="1946888"/>
            <a:ext cx="1947333" cy="221599"/>
          </a:xfrm>
        </p:spPr>
        <p:txBody>
          <a:bodyPr/>
          <a:lstStyle/>
          <a:p>
            <a:endParaRPr lang="fr-FR"/>
          </a:p>
        </p:txBody>
      </p:sp>
      <p:sp>
        <p:nvSpPr>
          <p:cNvPr id="30" name="Espace réservé du texte 19">
            <a:extLst>
              <a:ext uri="{FF2B5EF4-FFF2-40B4-BE49-F238E27FC236}">
                <a16:creationId xmlns:a16="http://schemas.microsoft.com/office/drawing/2014/main" id="{30ED07DD-E1B2-AA56-7815-A066731D53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133" y="3659452"/>
            <a:ext cx="3048001" cy="443198"/>
          </a:xfrm>
        </p:spPr>
        <p:txBody>
          <a:bodyPr/>
          <a:lstStyle>
            <a:lvl1pPr algn="ctr">
              <a:defRPr sz="16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31" name="Espace réservé du texte 19">
            <a:extLst>
              <a:ext uri="{FF2B5EF4-FFF2-40B4-BE49-F238E27FC236}">
                <a16:creationId xmlns:a16="http://schemas.microsoft.com/office/drawing/2014/main" id="{3C9FF642-5959-DBE8-0586-36E1E420C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133" y="3301913"/>
            <a:ext cx="3048001" cy="221599"/>
          </a:xfrm>
        </p:spPr>
        <p:txBody>
          <a:bodyPr/>
          <a:lstStyle>
            <a:lvl1pPr algn="ctr">
              <a:defRPr sz="1600" b="1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Chiffre</a:t>
            </a:r>
          </a:p>
        </p:txBody>
      </p:sp>
      <p:sp>
        <p:nvSpPr>
          <p:cNvPr id="32" name="Espace réservé pour une image  16">
            <a:extLst>
              <a:ext uri="{FF2B5EF4-FFF2-40B4-BE49-F238E27FC236}">
                <a16:creationId xmlns:a16="http://schemas.microsoft.com/office/drawing/2014/main" id="{D7B2986C-C2CD-644B-800F-4ED2DA0C43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0866" y="1946888"/>
            <a:ext cx="1947333" cy="221599"/>
          </a:xfrm>
        </p:spPr>
        <p:txBody>
          <a:bodyPr/>
          <a:lstStyle/>
          <a:p>
            <a:endParaRPr lang="fr-FR"/>
          </a:p>
        </p:txBody>
      </p:sp>
      <p:sp>
        <p:nvSpPr>
          <p:cNvPr id="33" name="Espace réservé du texte 19">
            <a:extLst>
              <a:ext uri="{FF2B5EF4-FFF2-40B4-BE49-F238E27FC236}">
                <a16:creationId xmlns:a16="http://schemas.microsoft.com/office/drawing/2014/main" id="{95206F58-28DE-9728-8FFD-D1F0C50CE9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60533" y="3659452"/>
            <a:ext cx="3048001" cy="443198"/>
          </a:xfrm>
        </p:spPr>
        <p:txBody>
          <a:bodyPr/>
          <a:lstStyle>
            <a:lvl1pPr algn="ctr">
              <a:defRPr sz="16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34" name="Espace réservé du texte 19">
            <a:extLst>
              <a:ext uri="{FF2B5EF4-FFF2-40B4-BE49-F238E27FC236}">
                <a16:creationId xmlns:a16="http://schemas.microsoft.com/office/drawing/2014/main" id="{B83BA596-0667-3EC8-C6D2-F823021A93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60533" y="3301913"/>
            <a:ext cx="3048001" cy="221599"/>
          </a:xfrm>
        </p:spPr>
        <p:txBody>
          <a:bodyPr/>
          <a:lstStyle>
            <a:lvl1pPr algn="ctr">
              <a:defRPr sz="1600" b="1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Chiffre</a:t>
            </a:r>
          </a:p>
        </p:txBody>
      </p:sp>
      <p:sp>
        <p:nvSpPr>
          <p:cNvPr id="35" name="Espace réservé pour une image  16">
            <a:extLst>
              <a:ext uri="{FF2B5EF4-FFF2-40B4-BE49-F238E27FC236}">
                <a16:creationId xmlns:a16="http://schemas.microsoft.com/office/drawing/2014/main" id="{556D8F25-54B9-B985-DA14-F2E5A3DD218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85128" y="3879072"/>
            <a:ext cx="1947333" cy="221599"/>
          </a:xfrm>
        </p:spPr>
        <p:txBody>
          <a:bodyPr/>
          <a:lstStyle/>
          <a:p>
            <a:endParaRPr lang="fr-FR"/>
          </a:p>
        </p:txBody>
      </p:sp>
      <p:sp>
        <p:nvSpPr>
          <p:cNvPr id="36" name="Espace réservé du texte 19">
            <a:extLst>
              <a:ext uri="{FF2B5EF4-FFF2-40B4-BE49-F238E27FC236}">
                <a16:creationId xmlns:a16="http://schemas.microsoft.com/office/drawing/2014/main" id="{B883E0C0-A54F-6076-9757-686700BF9C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4795" y="5591636"/>
            <a:ext cx="3048001" cy="443198"/>
          </a:xfrm>
        </p:spPr>
        <p:txBody>
          <a:bodyPr/>
          <a:lstStyle>
            <a:lvl1pPr algn="ctr">
              <a:defRPr sz="16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37" name="Espace réservé du texte 19">
            <a:extLst>
              <a:ext uri="{FF2B5EF4-FFF2-40B4-BE49-F238E27FC236}">
                <a16:creationId xmlns:a16="http://schemas.microsoft.com/office/drawing/2014/main" id="{C8647C44-E2D1-E16D-2316-A4D75F1625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34795" y="5234097"/>
            <a:ext cx="3048001" cy="221599"/>
          </a:xfrm>
        </p:spPr>
        <p:txBody>
          <a:bodyPr/>
          <a:lstStyle>
            <a:lvl1pPr algn="ctr">
              <a:defRPr sz="1600" b="1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Chiffre</a:t>
            </a:r>
          </a:p>
        </p:txBody>
      </p:sp>
      <p:sp>
        <p:nvSpPr>
          <p:cNvPr id="38" name="Espace réservé pour une image  16">
            <a:extLst>
              <a:ext uri="{FF2B5EF4-FFF2-40B4-BE49-F238E27FC236}">
                <a16:creationId xmlns:a16="http://schemas.microsoft.com/office/drawing/2014/main" id="{AC1468DB-3242-CC35-8E31-38AC632B44F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70996" y="3904787"/>
            <a:ext cx="1947333" cy="221599"/>
          </a:xfrm>
        </p:spPr>
        <p:txBody>
          <a:bodyPr/>
          <a:lstStyle/>
          <a:p>
            <a:endParaRPr lang="fr-FR"/>
          </a:p>
        </p:txBody>
      </p:sp>
      <p:sp>
        <p:nvSpPr>
          <p:cNvPr id="39" name="Espace réservé du texte 19">
            <a:extLst>
              <a:ext uri="{FF2B5EF4-FFF2-40B4-BE49-F238E27FC236}">
                <a16:creationId xmlns:a16="http://schemas.microsoft.com/office/drawing/2014/main" id="{A1645DD8-7A46-EEF9-5CDA-0ECAB06B28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20664" y="5617351"/>
            <a:ext cx="3048001" cy="443198"/>
          </a:xfrm>
        </p:spPr>
        <p:txBody>
          <a:bodyPr/>
          <a:lstStyle>
            <a:lvl1pPr algn="ctr">
              <a:defRPr sz="16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40" name="Espace réservé du texte 19">
            <a:extLst>
              <a:ext uri="{FF2B5EF4-FFF2-40B4-BE49-F238E27FC236}">
                <a16:creationId xmlns:a16="http://schemas.microsoft.com/office/drawing/2014/main" id="{7D879BAF-071A-FCC6-A836-85C35BC0B4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20664" y="5259812"/>
            <a:ext cx="3048001" cy="221599"/>
          </a:xfrm>
        </p:spPr>
        <p:txBody>
          <a:bodyPr/>
          <a:lstStyle>
            <a:lvl1pPr algn="ctr">
              <a:defRPr sz="1600" b="1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Chiffre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8E325F8E-72AD-B968-3BC5-6617262E8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8D325C20-C969-C7FC-3AFB-9613C497E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120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hiffre clé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015A26-1FF5-8D69-6555-4C1EB382512D}"/>
              </a:ext>
            </a:extLst>
          </p:cNvPr>
          <p:cNvSpPr/>
          <p:nvPr userDrawn="1"/>
        </p:nvSpPr>
        <p:spPr>
          <a:xfrm>
            <a:off x="9124019" y="0"/>
            <a:ext cx="3067981" cy="6165850"/>
          </a:xfrm>
          <a:prstGeom prst="rect">
            <a:avLst/>
          </a:prstGeom>
          <a:gradFill flip="none" rotWithShape="1">
            <a:gsLst>
              <a:gs pos="0">
                <a:srgbClr val="5AD5D9">
                  <a:alpha val="20000"/>
                </a:srgbClr>
              </a:gs>
              <a:gs pos="87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CFFE82-2381-489A-9910-29CA3C1B0B0D}"/>
              </a:ext>
            </a:extLst>
          </p:cNvPr>
          <p:cNvSpPr txBox="1"/>
          <p:nvPr userDrawn="1"/>
        </p:nvSpPr>
        <p:spPr>
          <a:xfrm>
            <a:off x="-1805142" y="2207865"/>
            <a:ext cx="1543692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00" spc="0" baseline="0" noProof="0">
                <a:latin typeface="+mn-lt"/>
              </a:rPr>
              <a:t>Pour modifier les niveaux de texte, utiliser les boutons </a:t>
            </a:r>
            <a:r>
              <a:rPr lang="fr-FR" sz="1000" b="1" spc="0" baseline="0" noProof="0">
                <a:latin typeface="+mn-lt"/>
              </a:rPr>
              <a:t>Augmenter le niveau de liste / Réduire le niveau de liste </a:t>
            </a:r>
            <a:r>
              <a:rPr lang="fr-FR" sz="1000" spc="0" baseline="0" noProof="0">
                <a:latin typeface="+mn-lt"/>
              </a:rPr>
              <a:t>dans l’onglet </a:t>
            </a:r>
            <a:r>
              <a:rPr lang="fr-FR" sz="1000" b="1" spc="0" baseline="0" noProof="0">
                <a:latin typeface="+mn-lt"/>
              </a:rPr>
              <a:t>Accueil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D57B1B6-F5BB-46B4-B00D-176F300EB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83652" y="3436158"/>
            <a:ext cx="561975" cy="352425"/>
          </a:xfrm>
          <a:prstGeom prst="rect">
            <a:avLst/>
          </a:prstGeom>
        </p:spPr>
      </p:pic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361EAF8-EF25-AC00-2D6C-D66151ED7BD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448800" y="3262374"/>
            <a:ext cx="2344112" cy="500202"/>
          </a:xfrm>
        </p:spPr>
        <p:txBody>
          <a:bodyPr/>
          <a:lstStyle>
            <a:lvl1pPr algn="ctr">
              <a:defRPr sz="1800" b="0" i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25" name="Espace réservé du texte 19">
            <a:extLst>
              <a:ext uri="{FF2B5EF4-FFF2-40B4-BE49-F238E27FC236}">
                <a16:creationId xmlns:a16="http://schemas.microsoft.com/office/drawing/2014/main" id="{6BE20F54-4E86-1760-C8F2-8DD9A5E6BA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48800" y="2871922"/>
            <a:ext cx="2348509" cy="249299"/>
          </a:xfrm>
        </p:spPr>
        <p:txBody>
          <a:bodyPr/>
          <a:lstStyle>
            <a:lvl1pPr algn="ctr">
              <a:defRPr sz="1800" b="1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Chiffre</a:t>
            </a:r>
          </a:p>
        </p:txBody>
      </p:sp>
      <p:sp>
        <p:nvSpPr>
          <p:cNvPr id="3" name="Espace réservé du texte 17">
            <a:extLst>
              <a:ext uri="{FF2B5EF4-FFF2-40B4-BE49-F238E27FC236}">
                <a16:creationId xmlns:a16="http://schemas.microsoft.com/office/drawing/2014/main" id="{75BEDF96-BD47-0F20-75ED-A63BDC93841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3467" y="1851371"/>
            <a:ext cx="8216060" cy="276999"/>
          </a:xfrm>
        </p:spPr>
        <p:txBody>
          <a:bodyPr/>
          <a:lstStyle>
            <a:lvl1pPr>
              <a:defRPr sz="20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19">
            <a:extLst>
              <a:ext uri="{FF2B5EF4-FFF2-40B4-BE49-F238E27FC236}">
                <a16:creationId xmlns:a16="http://schemas.microsoft.com/office/drawing/2014/main" id="{E57D27BB-1285-91FE-FBCD-57836173E48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1931" y="485875"/>
            <a:ext cx="8257596" cy="997196"/>
          </a:xfrm>
        </p:spPr>
        <p:txBody>
          <a:bodyPr/>
          <a:lstStyle>
            <a:lvl1pPr>
              <a:defRPr sz="3600" b="0" cap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</a:t>
            </a:r>
            <a:br>
              <a:rPr lang="fr-FR"/>
            </a:br>
            <a:r>
              <a:rPr lang="fr-FR"/>
              <a:t>le texte du masque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B1B7C22D-7A36-50C5-46B3-3B95301C4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3889090-9105-B7FA-9F83-2115D1ADC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6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372B2C-2A2F-BD17-A9AE-FA223C68332C}"/>
              </a:ext>
            </a:extLst>
          </p:cNvPr>
          <p:cNvSpPr/>
          <p:nvPr userDrawn="1"/>
        </p:nvSpPr>
        <p:spPr>
          <a:xfrm>
            <a:off x="0" y="35145"/>
            <a:ext cx="3888315" cy="6858000"/>
          </a:xfrm>
          <a:prstGeom prst="rect">
            <a:avLst/>
          </a:prstGeom>
          <a:gradFill flip="none" rotWithShape="1">
            <a:gsLst>
              <a:gs pos="0">
                <a:srgbClr val="F0B7A5">
                  <a:alpha val="39608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5" name="Image 4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F4225AD5-4A35-6CEC-EECB-8ECA0E63F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368"/>
          <a:stretch/>
        </p:blipFill>
        <p:spPr>
          <a:xfrm>
            <a:off x="42407" y="1614402"/>
            <a:ext cx="3648000" cy="3327400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32A98F-E318-0C22-76F5-8CB7F52C4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2732" y="1799826"/>
            <a:ext cx="7069563" cy="221599"/>
          </a:xfr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68B86E6-1B03-C9A5-E214-D80A22E77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2732" y="2233538"/>
            <a:ext cx="7293984" cy="1160318"/>
          </a:xfrm>
        </p:spPr>
        <p:txBody>
          <a:bodyPr/>
          <a:lstStyle>
            <a:lvl1pPr>
              <a:defRPr sz="14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  <a:p>
            <a:pPr lvl="0"/>
            <a:r>
              <a:rPr lang="fr-FR"/>
              <a:t>Quatrième niveau</a:t>
            </a:r>
          </a:p>
          <a:p>
            <a:pPr lvl="0"/>
            <a:r>
              <a:rPr lang="fr-FR"/>
              <a:t>Cinquième niveau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0DFDBF2-4AC4-8F83-7AE8-E357FCB9BF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000" y="476250"/>
            <a:ext cx="3253312" cy="498598"/>
          </a:xfrm>
        </p:spPr>
        <p:txBody>
          <a:bodyPr/>
          <a:lstStyle>
            <a:lvl1pPr>
              <a:defRPr sz="3600" b="1" cap="none"/>
            </a:lvl1pPr>
          </a:lstStyle>
          <a:p>
            <a:pPr lvl="0"/>
            <a:r>
              <a:rPr lang="fr-FR"/>
              <a:t>Sommaire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D528E42-2D78-2B9A-8389-4A12E3F58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417AE8A-E926-26E3-1623-FAB8FDF44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28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hiffre clé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6A3202-5D72-B0EE-AB06-2B5F16A35DFE}"/>
              </a:ext>
            </a:extLst>
          </p:cNvPr>
          <p:cNvSpPr/>
          <p:nvPr userDrawn="1"/>
        </p:nvSpPr>
        <p:spPr>
          <a:xfrm>
            <a:off x="9124019" y="0"/>
            <a:ext cx="3067981" cy="6165850"/>
          </a:xfrm>
          <a:prstGeom prst="rect">
            <a:avLst/>
          </a:prstGeom>
          <a:gradFill flip="none" rotWithShape="1">
            <a:gsLst>
              <a:gs pos="0">
                <a:srgbClr val="6D4CA7">
                  <a:alpha val="25098"/>
                </a:srgbClr>
              </a:gs>
              <a:gs pos="7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CFFE82-2381-489A-9910-29CA3C1B0B0D}"/>
              </a:ext>
            </a:extLst>
          </p:cNvPr>
          <p:cNvSpPr txBox="1"/>
          <p:nvPr userDrawn="1"/>
        </p:nvSpPr>
        <p:spPr>
          <a:xfrm>
            <a:off x="-1805142" y="2207865"/>
            <a:ext cx="1543692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00" spc="0" baseline="0" noProof="0">
                <a:latin typeface="+mn-lt"/>
              </a:rPr>
              <a:t>Pour modifier les niveaux de texte, utiliser les boutons </a:t>
            </a:r>
            <a:r>
              <a:rPr lang="fr-FR" sz="1000" b="1" spc="0" baseline="0" noProof="0">
                <a:latin typeface="+mn-lt"/>
              </a:rPr>
              <a:t>Augmenter le niveau de liste / Réduire le niveau de liste </a:t>
            </a:r>
            <a:r>
              <a:rPr lang="fr-FR" sz="1000" spc="0" baseline="0" noProof="0">
                <a:latin typeface="+mn-lt"/>
              </a:rPr>
              <a:t>dans l’onglet </a:t>
            </a:r>
            <a:r>
              <a:rPr lang="fr-FR" sz="1000" b="1" spc="0" baseline="0" noProof="0">
                <a:latin typeface="+mn-lt"/>
              </a:rPr>
              <a:t>Accueil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D57B1B6-F5BB-46B4-B00D-176F300EB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83652" y="3436158"/>
            <a:ext cx="561975" cy="352425"/>
          </a:xfrm>
          <a:prstGeom prst="rect">
            <a:avLst/>
          </a:prstGeom>
        </p:spPr>
      </p:pic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361EAF8-EF25-AC00-2D6C-D66151ED7BD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448800" y="3262374"/>
            <a:ext cx="2344112" cy="500202"/>
          </a:xfrm>
        </p:spPr>
        <p:txBody>
          <a:bodyPr/>
          <a:lstStyle>
            <a:lvl1pPr algn="ctr">
              <a:defRPr sz="1800" b="0" i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25" name="Espace réservé du texte 19">
            <a:extLst>
              <a:ext uri="{FF2B5EF4-FFF2-40B4-BE49-F238E27FC236}">
                <a16:creationId xmlns:a16="http://schemas.microsoft.com/office/drawing/2014/main" id="{6BE20F54-4E86-1760-C8F2-8DD9A5E6BA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48800" y="2871922"/>
            <a:ext cx="2348509" cy="249299"/>
          </a:xfrm>
        </p:spPr>
        <p:txBody>
          <a:bodyPr/>
          <a:lstStyle>
            <a:lvl1pPr algn="ctr">
              <a:defRPr sz="1800" b="1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Chiffre</a:t>
            </a:r>
          </a:p>
        </p:txBody>
      </p:sp>
      <p:sp>
        <p:nvSpPr>
          <p:cNvPr id="2" name="Espace réservé du texte 17">
            <a:extLst>
              <a:ext uri="{FF2B5EF4-FFF2-40B4-BE49-F238E27FC236}">
                <a16:creationId xmlns:a16="http://schemas.microsoft.com/office/drawing/2014/main" id="{674619BD-7B53-0480-00D9-AE9EFED9046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3467" y="1851371"/>
            <a:ext cx="8216060" cy="276999"/>
          </a:xfrm>
        </p:spPr>
        <p:txBody>
          <a:bodyPr/>
          <a:lstStyle>
            <a:lvl1pPr>
              <a:defRPr sz="20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19">
            <a:extLst>
              <a:ext uri="{FF2B5EF4-FFF2-40B4-BE49-F238E27FC236}">
                <a16:creationId xmlns:a16="http://schemas.microsoft.com/office/drawing/2014/main" id="{B1D459D9-FA34-84CF-0A38-DB36DF73C6A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1931" y="485875"/>
            <a:ext cx="8257596" cy="997196"/>
          </a:xfrm>
        </p:spPr>
        <p:txBody>
          <a:bodyPr/>
          <a:lstStyle>
            <a:lvl1pPr>
              <a:defRPr sz="3600" b="0" cap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</a:t>
            </a:r>
            <a:br>
              <a:rPr lang="fr-FR"/>
            </a:br>
            <a:r>
              <a:rPr lang="fr-FR"/>
              <a:t>le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0D5E444-4FA8-1B0F-C6AB-907C6310A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B618058-93B2-E9FB-59C7-407FBADEE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373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hiffre clé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3372BC-6C23-FC15-06E3-82A0B5CA64E2}"/>
              </a:ext>
            </a:extLst>
          </p:cNvPr>
          <p:cNvSpPr/>
          <p:nvPr userDrawn="1"/>
        </p:nvSpPr>
        <p:spPr>
          <a:xfrm>
            <a:off x="9124019" y="0"/>
            <a:ext cx="3067981" cy="6165850"/>
          </a:xfrm>
          <a:prstGeom prst="rect">
            <a:avLst/>
          </a:prstGeom>
          <a:gradFill flip="none" rotWithShape="1">
            <a:gsLst>
              <a:gs pos="0">
                <a:srgbClr val="E4D8C4">
                  <a:alpha val="29804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CFFE82-2381-489A-9910-29CA3C1B0B0D}"/>
              </a:ext>
            </a:extLst>
          </p:cNvPr>
          <p:cNvSpPr txBox="1"/>
          <p:nvPr userDrawn="1"/>
        </p:nvSpPr>
        <p:spPr>
          <a:xfrm>
            <a:off x="-1805142" y="2207865"/>
            <a:ext cx="1543692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00" spc="0" baseline="0" noProof="0">
                <a:latin typeface="+mn-lt"/>
              </a:rPr>
              <a:t>Pour modifier les niveaux de texte, utiliser les boutons </a:t>
            </a:r>
            <a:r>
              <a:rPr lang="fr-FR" sz="1000" b="1" spc="0" baseline="0" noProof="0">
                <a:latin typeface="+mn-lt"/>
              </a:rPr>
              <a:t>Augmenter le niveau de liste / Réduire le niveau de liste </a:t>
            </a:r>
            <a:r>
              <a:rPr lang="fr-FR" sz="1000" spc="0" baseline="0" noProof="0">
                <a:latin typeface="+mn-lt"/>
              </a:rPr>
              <a:t>dans l’onglet </a:t>
            </a:r>
            <a:r>
              <a:rPr lang="fr-FR" sz="1000" b="1" spc="0" baseline="0" noProof="0">
                <a:latin typeface="+mn-lt"/>
              </a:rPr>
              <a:t>Accueil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D57B1B6-F5BB-46B4-B00D-176F300EB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83652" y="3436158"/>
            <a:ext cx="561975" cy="352425"/>
          </a:xfrm>
          <a:prstGeom prst="rect">
            <a:avLst/>
          </a:prstGeom>
        </p:spPr>
      </p:pic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361EAF8-EF25-AC00-2D6C-D66151ED7BD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448800" y="3262374"/>
            <a:ext cx="2344112" cy="500202"/>
          </a:xfrm>
        </p:spPr>
        <p:txBody>
          <a:bodyPr/>
          <a:lstStyle>
            <a:lvl1pPr algn="ctr">
              <a:defRPr sz="1800" b="0" i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25" name="Espace réservé du texte 19">
            <a:extLst>
              <a:ext uri="{FF2B5EF4-FFF2-40B4-BE49-F238E27FC236}">
                <a16:creationId xmlns:a16="http://schemas.microsoft.com/office/drawing/2014/main" id="{6BE20F54-4E86-1760-C8F2-8DD9A5E6BA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48800" y="2871922"/>
            <a:ext cx="2348509" cy="249299"/>
          </a:xfrm>
        </p:spPr>
        <p:txBody>
          <a:bodyPr/>
          <a:lstStyle>
            <a:lvl1pPr algn="ctr">
              <a:defRPr sz="1800" b="1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Chiffre</a:t>
            </a:r>
          </a:p>
        </p:txBody>
      </p:sp>
      <p:sp>
        <p:nvSpPr>
          <p:cNvPr id="3" name="Espace réservé du texte 17">
            <a:extLst>
              <a:ext uri="{FF2B5EF4-FFF2-40B4-BE49-F238E27FC236}">
                <a16:creationId xmlns:a16="http://schemas.microsoft.com/office/drawing/2014/main" id="{50F29FC4-4360-257B-413F-648EF99F956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3467" y="1851371"/>
            <a:ext cx="8216060" cy="276999"/>
          </a:xfrm>
        </p:spPr>
        <p:txBody>
          <a:bodyPr/>
          <a:lstStyle>
            <a:lvl1pPr>
              <a:defRPr sz="20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19">
            <a:extLst>
              <a:ext uri="{FF2B5EF4-FFF2-40B4-BE49-F238E27FC236}">
                <a16:creationId xmlns:a16="http://schemas.microsoft.com/office/drawing/2014/main" id="{426D0219-5DF8-7C9E-24F0-B7FF8B671B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1931" y="485875"/>
            <a:ext cx="8257596" cy="997196"/>
          </a:xfrm>
        </p:spPr>
        <p:txBody>
          <a:bodyPr/>
          <a:lstStyle>
            <a:lvl1pPr>
              <a:defRPr sz="3600" b="0" cap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</a:t>
            </a:r>
            <a:br>
              <a:rPr lang="fr-FR"/>
            </a:br>
            <a:r>
              <a:rPr lang="fr-FR"/>
              <a:t>le texte du masque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4A0EA0BA-EE5B-B9EC-0DC1-C00A60D81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9698453-29BC-7ADB-0ACB-505BCDCED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759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us titre + Bandea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C139FE7-8B9B-4A18-A6FC-DA842C4251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83652" y="3419684"/>
            <a:ext cx="561975" cy="3524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872BD4-0B56-40C2-F617-710DB192A2AF}"/>
              </a:ext>
            </a:extLst>
          </p:cNvPr>
          <p:cNvSpPr/>
          <p:nvPr userDrawn="1"/>
        </p:nvSpPr>
        <p:spPr>
          <a:xfrm>
            <a:off x="-3" y="0"/>
            <a:ext cx="3888315" cy="6858000"/>
          </a:xfrm>
          <a:prstGeom prst="rect">
            <a:avLst/>
          </a:prstGeom>
          <a:gradFill flip="none" rotWithShape="1">
            <a:gsLst>
              <a:gs pos="0">
                <a:srgbClr val="F0B7A5">
                  <a:alpha val="39608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Espace réservé du texte 19">
            <a:extLst>
              <a:ext uri="{FF2B5EF4-FFF2-40B4-BE49-F238E27FC236}">
                <a16:creationId xmlns:a16="http://schemas.microsoft.com/office/drawing/2014/main" id="{6088DF9D-928D-3325-7850-C87C5F40AE7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4418" y="476250"/>
            <a:ext cx="3043863" cy="1661993"/>
          </a:xfrm>
        </p:spPr>
        <p:txBody>
          <a:bodyPr/>
          <a:lstStyle>
            <a:lvl1pPr>
              <a:spcBef>
                <a:spcPts val="0"/>
              </a:spcBef>
              <a:defRPr sz="30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</a:t>
            </a:r>
            <a:br>
              <a:rPr lang="fr-FR"/>
            </a:br>
            <a:r>
              <a:rPr lang="fr-FR"/>
              <a:t>pour modifier </a:t>
            </a:r>
            <a:br>
              <a:rPr lang="fr-FR"/>
            </a:br>
            <a:r>
              <a:rPr lang="fr-FR"/>
              <a:t>le sous titre </a:t>
            </a:r>
          </a:p>
          <a:p>
            <a:pPr lvl="0"/>
            <a:r>
              <a:rPr lang="fr-FR"/>
              <a:t>du masque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F2E833CB-3FD1-4FDB-A3B8-54EAAE78E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593A9825-28DF-1D21-5558-0E36B8822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628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244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Bandeau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D57B1B6-F5BB-46B4-B00D-176F300EB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83652" y="3436158"/>
            <a:ext cx="561975" cy="3524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20ABDF1-4BC8-3219-6A67-0EC8297AE232}"/>
              </a:ext>
            </a:extLst>
          </p:cNvPr>
          <p:cNvSpPr/>
          <p:nvPr userDrawn="1"/>
        </p:nvSpPr>
        <p:spPr>
          <a:xfrm>
            <a:off x="0" y="0"/>
            <a:ext cx="3888305" cy="6858000"/>
          </a:xfrm>
          <a:prstGeom prst="rect">
            <a:avLst/>
          </a:prstGeom>
          <a:gradFill flip="none" rotWithShape="1">
            <a:gsLst>
              <a:gs pos="0">
                <a:srgbClr val="5AD5D9">
                  <a:alpha val="20000"/>
                </a:srgbClr>
              </a:gs>
              <a:gs pos="87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" name="Espace réservé du texte 19">
            <a:extLst>
              <a:ext uri="{FF2B5EF4-FFF2-40B4-BE49-F238E27FC236}">
                <a16:creationId xmlns:a16="http://schemas.microsoft.com/office/drawing/2014/main" id="{2A757F6E-A9E1-9D4C-07F4-16586383B52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4418" y="476250"/>
            <a:ext cx="3043863" cy="1661993"/>
          </a:xfrm>
        </p:spPr>
        <p:txBody>
          <a:bodyPr/>
          <a:lstStyle>
            <a:lvl1pPr>
              <a:spcBef>
                <a:spcPts val="0"/>
              </a:spcBef>
              <a:defRPr sz="30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</a:t>
            </a:r>
            <a:br>
              <a:rPr lang="fr-FR"/>
            </a:br>
            <a:r>
              <a:rPr lang="fr-FR"/>
              <a:t>pour modifier </a:t>
            </a:r>
            <a:br>
              <a:rPr lang="fr-FR"/>
            </a:br>
            <a:r>
              <a:rPr lang="fr-FR"/>
              <a:t>le sous titre </a:t>
            </a:r>
          </a:p>
          <a:p>
            <a:pPr lvl="0"/>
            <a:r>
              <a:rPr lang="fr-FR"/>
              <a:t>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CC7013E5-E9D2-FCBB-C7A0-564C537AD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02D9D70B-8CB0-ED60-54B2-184957F4C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748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Bandeau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D57B1B6-F5BB-46B4-B00D-176F300EB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83652" y="3436158"/>
            <a:ext cx="561975" cy="3524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DE3414-8EFB-CF31-716E-F1AF4759D770}"/>
              </a:ext>
            </a:extLst>
          </p:cNvPr>
          <p:cNvSpPr/>
          <p:nvPr userDrawn="1"/>
        </p:nvSpPr>
        <p:spPr>
          <a:xfrm>
            <a:off x="2210" y="0"/>
            <a:ext cx="3886089" cy="6858000"/>
          </a:xfrm>
          <a:prstGeom prst="rect">
            <a:avLst/>
          </a:prstGeom>
          <a:gradFill flip="none" rotWithShape="1">
            <a:gsLst>
              <a:gs pos="0">
                <a:srgbClr val="6D4CA7">
                  <a:alpha val="25098"/>
                </a:srgbClr>
              </a:gs>
              <a:gs pos="7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" name="Espace réservé du texte 19">
            <a:extLst>
              <a:ext uri="{FF2B5EF4-FFF2-40B4-BE49-F238E27FC236}">
                <a16:creationId xmlns:a16="http://schemas.microsoft.com/office/drawing/2014/main" id="{4884F8D2-431F-7316-4683-538C719A3C9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4418" y="476250"/>
            <a:ext cx="3043863" cy="1661993"/>
          </a:xfrm>
        </p:spPr>
        <p:txBody>
          <a:bodyPr/>
          <a:lstStyle>
            <a:lvl1pPr>
              <a:spcBef>
                <a:spcPts val="0"/>
              </a:spcBef>
              <a:defRPr sz="30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</a:t>
            </a:r>
            <a:br>
              <a:rPr lang="fr-FR"/>
            </a:br>
            <a:r>
              <a:rPr lang="fr-FR"/>
              <a:t>pour modifier </a:t>
            </a:r>
            <a:br>
              <a:rPr lang="fr-FR"/>
            </a:br>
            <a:r>
              <a:rPr lang="fr-FR"/>
              <a:t>le sous titre </a:t>
            </a:r>
          </a:p>
          <a:p>
            <a:pPr lvl="0"/>
            <a:r>
              <a:rPr lang="fr-FR"/>
              <a:t>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635740E3-D999-B299-71D1-551ED2961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92BEBD7F-C2D3-6BD7-5A31-554697D62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475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Bandeau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BC377C-5706-035C-7F93-7546C96B9832}"/>
              </a:ext>
            </a:extLst>
          </p:cNvPr>
          <p:cNvSpPr/>
          <p:nvPr userDrawn="1"/>
        </p:nvSpPr>
        <p:spPr>
          <a:xfrm>
            <a:off x="-1" y="0"/>
            <a:ext cx="3888300" cy="6858000"/>
          </a:xfrm>
          <a:prstGeom prst="rect">
            <a:avLst/>
          </a:prstGeom>
          <a:gradFill flip="none" rotWithShape="1">
            <a:gsLst>
              <a:gs pos="0">
                <a:srgbClr val="E4D8C4">
                  <a:alpha val="29804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" name="Espace réservé du texte 19">
            <a:extLst>
              <a:ext uri="{FF2B5EF4-FFF2-40B4-BE49-F238E27FC236}">
                <a16:creationId xmlns:a16="http://schemas.microsoft.com/office/drawing/2014/main" id="{73271991-C670-F659-FDE7-397AA9D205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4418" y="476250"/>
            <a:ext cx="3043863" cy="1661993"/>
          </a:xfrm>
        </p:spPr>
        <p:txBody>
          <a:bodyPr/>
          <a:lstStyle>
            <a:lvl1pPr>
              <a:spcBef>
                <a:spcPts val="0"/>
              </a:spcBef>
              <a:defRPr sz="30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</a:t>
            </a:r>
            <a:br>
              <a:rPr lang="fr-FR"/>
            </a:br>
            <a:r>
              <a:rPr lang="fr-FR"/>
              <a:t>pour modifier </a:t>
            </a:r>
            <a:br>
              <a:rPr lang="fr-FR"/>
            </a:br>
            <a:r>
              <a:rPr lang="fr-FR"/>
              <a:t>le sous titre </a:t>
            </a:r>
          </a:p>
          <a:p>
            <a:pPr lvl="0"/>
            <a:r>
              <a:rPr lang="fr-FR"/>
              <a:t>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2F62A54-23F1-457D-B2F8-DF238F0D7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3056E34-29CA-0933-5B4C-C7968222F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932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Bandea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C139FE7-8B9B-4A18-A6FC-DA842C4251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83652" y="3419684"/>
            <a:ext cx="561975" cy="3524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872BD4-0B56-40C2-F617-710DB192A2A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F0B7A5">
                  <a:alpha val="39608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Espace réservé du texte 19">
            <a:extLst>
              <a:ext uri="{FF2B5EF4-FFF2-40B4-BE49-F238E27FC236}">
                <a16:creationId xmlns:a16="http://schemas.microsoft.com/office/drawing/2014/main" id="{98D1DB1E-0786-B3A9-7C0F-C7972EABD41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24417" y="476250"/>
            <a:ext cx="4958235" cy="1495794"/>
          </a:xfrm>
        </p:spPr>
        <p:txBody>
          <a:bodyPr/>
          <a:lstStyle>
            <a:lvl1pPr>
              <a:spcBef>
                <a:spcPts val="0"/>
              </a:spcBef>
              <a:defRPr sz="36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</a:t>
            </a:r>
          </a:p>
          <a:p>
            <a:pPr lvl="0"/>
            <a:r>
              <a:rPr lang="fr-FR"/>
              <a:t>pour modifier </a:t>
            </a:r>
            <a:br>
              <a:rPr lang="fr-FR"/>
            </a:br>
            <a:r>
              <a:rPr lang="fr-FR"/>
              <a:t>le titre du masque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DEFC13C1-75A9-979B-FA97-291EC3301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91B2A90-B4FB-508F-FE07-475ECB57D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658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5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Bandea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C139FE7-8B9B-4A18-A6FC-DA842C4251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83652" y="3419684"/>
            <a:ext cx="561975" cy="352425"/>
          </a:xfrm>
          <a:prstGeom prst="rect">
            <a:avLst/>
          </a:prstGeom>
        </p:spPr>
      </p:pic>
      <p:sp>
        <p:nvSpPr>
          <p:cNvPr id="2" name="Espace réservé du texte 19">
            <a:extLst>
              <a:ext uri="{FF2B5EF4-FFF2-40B4-BE49-F238E27FC236}">
                <a16:creationId xmlns:a16="http://schemas.microsoft.com/office/drawing/2014/main" id="{98D1DB1E-0786-B3A9-7C0F-C7972EABD41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24417" y="476250"/>
            <a:ext cx="4958235" cy="1495794"/>
          </a:xfrm>
        </p:spPr>
        <p:txBody>
          <a:bodyPr/>
          <a:lstStyle>
            <a:lvl1pPr>
              <a:spcBef>
                <a:spcPts val="0"/>
              </a:spcBef>
              <a:defRPr sz="36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</a:t>
            </a:r>
          </a:p>
          <a:p>
            <a:pPr lvl="0"/>
            <a:r>
              <a:rPr lang="fr-FR"/>
              <a:t>pour modifier </a:t>
            </a:r>
            <a:br>
              <a:rPr lang="fr-FR"/>
            </a:br>
            <a:r>
              <a:rPr lang="fr-FR"/>
              <a:t>le titre du masque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898682-1308-E3FC-10A4-F86F8CF8871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5AD5D9">
                  <a:alpha val="20000"/>
                </a:srgbClr>
              </a:gs>
              <a:gs pos="87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25EC5E9D-F78E-A970-CE13-47A2ABCAE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598F32DC-0E21-555F-DBAA-111E3CCA7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72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5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+ Bandea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C139FE7-8B9B-4A18-A6FC-DA842C4251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83652" y="3419684"/>
            <a:ext cx="561975" cy="352425"/>
          </a:xfrm>
          <a:prstGeom prst="rect">
            <a:avLst/>
          </a:prstGeom>
        </p:spPr>
      </p:pic>
      <p:sp>
        <p:nvSpPr>
          <p:cNvPr id="2" name="Espace réservé du texte 19">
            <a:extLst>
              <a:ext uri="{FF2B5EF4-FFF2-40B4-BE49-F238E27FC236}">
                <a16:creationId xmlns:a16="http://schemas.microsoft.com/office/drawing/2014/main" id="{98D1DB1E-0786-B3A9-7C0F-C7972EABD41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24417" y="476250"/>
            <a:ext cx="4958235" cy="1495794"/>
          </a:xfrm>
        </p:spPr>
        <p:txBody>
          <a:bodyPr/>
          <a:lstStyle>
            <a:lvl1pPr>
              <a:spcBef>
                <a:spcPts val="0"/>
              </a:spcBef>
              <a:defRPr sz="36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</a:t>
            </a:r>
          </a:p>
          <a:p>
            <a:pPr lvl="0"/>
            <a:r>
              <a:rPr lang="fr-FR"/>
              <a:t>pour modifier </a:t>
            </a:r>
            <a:br>
              <a:rPr lang="fr-FR"/>
            </a:br>
            <a:r>
              <a:rPr lang="fr-FR"/>
              <a:t>le titre du masque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7095C5-85C3-A111-CE9C-18393D142A4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6D4CA7">
                  <a:alpha val="24706"/>
                </a:srgbClr>
              </a:gs>
              <a:gs pos="8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F11B66E9-D442-BC8E-C269-F05E08F11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D55E51DD-1E1E-9605-2793-596D8B1F9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641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5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+ Bandea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C139FE7-8B9B-4A18-A6FC-DA842C4251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83652" y="3419684"/>
            <a:ext cx="561975" cy="352425"/>
          </a:xfrm>
          <a:prstGeom prst="rect">
            <a:avLst/>
          </a:prstGeom>
        </p:spPr>
      </p:pic>
      <p:sp>
        <p:nvSpPr>
          <p:cNvPr id="2" name="Espace réservé du texte 19">
            <a:extLst>
              <a:ext uri="{FF2B5EF4-FFF2-40B4-BE49-F238E27FC236}">
                <a16:creationId xmlns:a16="http://schemas.microsoft.com/office/drawing/2014/main" id="{98D1DB1E-0786-B3A9-7C0F-C7972EABD41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24417" y="476250"/>
            <a:ext cx="4958235" cy="1495794"/>
          </a:xfrm>
        </p:spPr>
        <p:txBody>
          <a:bodyPr/>
          <a:lstStyle>
            <a:lvl1pPr>
              <a:spcBef>
                <a:spcPts val="0"/>
              </a:spcBef>
              <a:defRPr sz="36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</a:t>
            </a:r>
          </a:p>
          <a:p>
            <a:pPr lvl="0"/>
            <a:r>
              <a:rPr lang="fr-FR"/>
              <a:t>pour modifier </a:t>
            </a:r>
            <a:br>
              <a:rPr lang="fr-FR"/>
            </a:br>
            <a:r>
              <a:rPr lang="fr-FR"/>
              <a:t>le titre du masque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F08A08-6DC7-2965-376C-C813595C3ED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E4D8C4">
                  <a:alpha val="29804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4A900AAD-ED88-F7EC-408C-39380EABA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35540BA-7C11-61AB-7E01-1E59BC35A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25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5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1F848C-0CC6-B31A-A368-B2D77DA8893F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5AD5D9">
                  <a:alpha val="20000"/>
                </a:srgbClr>
              </a:gs>
              <a:gs pos="4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D2A3E3E-8CE8-A14C-C861-28B4E7B744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8144" y="2214946"/>
            <a:ext cx="10382056" cy="1235723"/>
          </a:xfrm>
        </p:spPr>
        <p:txBody>
          <a:bodyPr/>
          <a:lstStyle>
            <a:lvl1pPr>
              <a:defRPr sz="4400" b="0" i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</a:t>
            </a:r>
            <a:br>
              <a:rPr lang="fr-FR"/>
            </a:br>
            <a:r>
              <a:rPr lang="fr-FR"/>
              <a:t>le texte du masque</a:t>
            </a:r>
          </a:p>
        </p:txBody>
      </p:sp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A7C69E4C-2789-924F-CE43-C2C906745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531BEB6-2F16-20B4-E64E-A0CD1E419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F566AE1-FD74-5507-B79E-6140574919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251" y="490696"/>
            <a:ext cx="2430040" cy="6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8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Bandeau uni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4C591D-2DC2-C7BD-1400-691B09240673}"/>
              </a:ext>
            </a:extLst>
          </p:cNvPr>
          <p:cNvSpPr/>
          <p:nvPr userDrawn="1"/>
        </p:nvSpPr>
        <p:spPr>
          <a:xfrm>
            <a:off x="9105901" y="0"/>
            <a:ext cx="3086100" cy="6165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DAC237-0544-27E2-457F-597A3ABC0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78C309F4-E0A4-04E1-7CCD-66D9686D8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452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Bandeau uni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4C591D-2DC2-C7BD-1400-691B09240673}"/>
              </a:ext>
            </a:extLst>
          </p:cNvPr>
          <p:cNvSpPr/>
          <p:nvPr userDrawn="1"/>
        </p:nvSpPr>
        <p:spPr>
          <a:xfrm>
            <a:off x="9105901" y="0"/>
            <a:ext cx="3086100" cy="6165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689F8E-2EBB-F7FD-C967-08CF8BFEA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1C03BC3-6349-0950-48A7-E8987696E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836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Bandeau uni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4C591D-2DC2-C7BD-1400-691B09240673}"/>
              </a:ext>
            </a:extLst>
          </p:cNvPr>
          <p:cNvSpPr/>
          <p:nvPr userDrawn="1"/>
        </p:nvSpPr>
        <p:spPr>
          <a:xfrm>
            <a:off x="9105901" y="0"/>
            <a:ext cx="3086100" cy="61658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480D24-7532-747D-B517-B9455B111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D7264833-B7D0-5278-32A4-891D86DDF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920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5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Bandeau uni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4C591D-2DC2-C7BD-1400-691B09240673}"/>
              </a:ext>
            </a:extLst>
          </p:cNvPr>
          <p:cNvSpPr/>
          <p:nvPr userDrawn="1"/>
        </p:nvSpPr>
        <p:spPr>
          <a:xfrm>
            <a:off x="9105901" y="0"/>
            <a:ext cx="3086100" cy="6165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671A1A-D754-9A68-09CA-7F6D060D8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44B04844-6708-7428-54AE-996755CC5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20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aplat uni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4C591D-2DC2-C7BD-1400-691B09240673}"/>
              </a:ext>
            </a:extLst>
          </p:cNvPr>
          <p:cNvSpPr/>
          <p:nvPr userDrawn="1"/>
        </p:nvSpPr>
        <p:spPr>
          <a:xfrm>
            <a:off x="1" y="0"/>
            <a:ext cx="12192000" cy="6165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21E6B4-B4A7-7CB0-9ED5-0DDED8087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E74DEFE-76A9-F701-AF61-A4511D08B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718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aplat uni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4C591D-2DC2-C7BD-1400-691B09240673}"/>
              </a:ext>
            </a:extLst>
          </p:cNvPr>
          <p:cNvSpPr/>
          <p:nvPr userDrawn="1"/>
        </p:nvSpPr>
        <p:spPr>
          <a:xfrm>
            <a:off x="1" y="0"/>
            <a:ext cx="12192000" cy="6165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0E62FA-2136-7BFF-E66E-2011DD94F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C606B9A9-EAB3-9879-DFC2-A0B3BCD5D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559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aplat uni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4C591D-2DC2-C7BD-1400-691B09240673}"/>
              </a:ext>
            </a:extLst>
          </p:cNvPr>
          <p:cNvSpPr/>
          <p:nvPr userDrawn="1"/>
        </p:nvSpPr>
        <p:spPr>
          <a:xfrm>
            <a:off x="1" y="0"/>
            <a:ext cx="12192000" cy="61658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C5FC14-1E9C-EB25-E7B7-E53EF03A5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8175B62-3662-24F6-4E0B-58F43FCF2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328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aplat uni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4C591D-2DC2-C7BD-1400-691B09240673}"/>
              </a:ext>
            </a:extLst>
          </p:cNvPr>
          <p:cNvSpPr/>
          <p:nvPr userDrawn="1"/>
        </p:nvSpPr>
        <p:spPr>
          <a:xfrm>
            <a:off x="1" y="0"/>
            <a:ext cx="12192000" cy="6165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CA2CF1-9016-3C0A-4B74-EB418A0BB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E1BB5F03-94EE-17E4-4A87-7B0E2F968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322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" imgH="286" progId="TCLayout.ActiveDocument.1">
                  <p:embed/>
                </p:oleObj>
              </mc:Choice>
              <mc:Fallback>
                <p:oleObj name="think-cell Slide" r:id="rId4" imgW="381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7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2018.11.26 - MMH Contexte - 1. Macroéconomie et marché.pptx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D38EE2-7EB0-E793-AA88-54E8745D38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418" y="476250"/>
            <a:ext cx="11133015" cy="501804"/>
          </a:xfrm>
        </p:spPr>
        <p:txBody>
          <a:bodyPr/>
          <a:lstStyle>
            <a:lvl1pPr>
              <a:defRPr sz="3600" b="0" i="0" cap="none">
                <a:latin typeface="+mn-lt"/>
                <a:cs typeface="Poppins" pitchFamily="2" charset="77"/>
              </a:defRPr>
            </a:lvl1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B235BF-7C35-4BB8-959B-49B8486324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1770164"/>
            <a:ext cx="11133011" cy="278794"/>
          </a:xfrm>
        </p:spPr>
        <p:txBody>
          <a:bodyPr/>
          <a:lstStyle>
            <a:lvl1pPr>
              <a:defRPr sz="2000" b="0" i="0" cap="none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2E99F826-0102-8DB7-3EB5-B3328C7A6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8916" y="6480004"/>
            <a:ext cx="564257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65473780-5188-6ED0-6D38-EE2345FD5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928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 preserve="1" userDrawn="1">
  <p:cSld name="full image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  <a:defRPr sz="2667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E94A26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E94A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5305F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2530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E94A26"/>
              </a:buClr>
              <a:buSzPts val="1300"/>
              <a:buFont typeface="Arial"/>
              <a:buChar char="•"/>
              <a:defRPr sz="1467" b="0" i="0" u="none" strike="noStrike" cap="none">
                <a:solidFill>
                  <a:srgbClr val="2530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E94A26"/>
              </a:buClr>
              <a:buSzPts val="1300"/>
              <a:buFont typeface="Calibri"/>
              <a:buAutoNum type="arabicPeriod"/>
              <a:defRPr sz="1467" b="0" i="0" u="none" strike="noStrike" cap="none">
                <a:solidFill>
                  <a:srgbClr val="2530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B07CC4-63EA-6E1B-3E2F-068B80CB70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30852" y="2454276"/>
            <a:ext cx="5711457" cy="830997"/>
          </a:xfrm>
        </p:spPr>
        <p:txBody>
          <a:bodyPr/>
          <a:lstStyle>
            <a:lvl1pPr>
              <a:defRPr sz="6000" cap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Chiffre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1A90E1-4C72-C91C-A714-5530F0F1ED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30851" y="3421783"/>
            <a:ext cx="5710767" cy="1661993"/>
          </a:xfrm>
        </p:spPr>
        <p:txBody>
          <a:bodyPr/>
          <a:lstStyle>
            <a:lvl1pPr>
              <a:defRPr sz="400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B9978BBA-E740-E5C4-829E-382A63F5B5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09418" y="1558925"/>
            <a:ext cx="1452033" cy="221599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88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1F848C-0CC6-B31A-A368-B2D77DA8893F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6D4CA7">
                  <a:alpha val="25098"/>
                </a:srgbClr>
              </a:gs>
              <a:gs pos="5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D2A3E3E-8CE8-A14C-C861-28B4E7B744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8144" y="2214946"/>
            <a:ext cx="10382056" cy="1235723"/>
          </a:xfrm>
        </p:spPr>
        <p:txBody>
          <a:bodyPr/>
          <a:lstStyle>
            <a:lvl1pPr>
              <a:defRPr sz="4400" b="0" i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</a:t>
            </a:r>
            <a:br>
              <a:rPr lang="fr-FR"/>
            </a:br>
            <a:r>
              <a:rPr lang="fr-FR"/>
              <a:t>le texte du masque</a:t>
            </a:r>
          </a:p>
        </p:txBody>
      </p:sp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D40C55A-A3ED-A800-2F82-AEABCE415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2CB8F9F2-3BAF-9AAB-6E00-FCABBCE86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05BA6A-88B4-ACBC-BA5B-D6BF0C2F66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251" y="490696"/>
            <a:ext cx="2430040" cy="6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9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 preserve="1" userDrawn="1">
  <p:cSld name="1_full image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  <a:defRPr sz="2667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E94A26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E94A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5305F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2530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E94A26"/>
              </a:buClr>
              <a:buSzPts val="1300"/>
              <a:buFont typeface="Arial"/>
              <a:buChar char="•"/>
              <a:defRPr sz="1467" b="0" i="0" u="none" strike="noStrike" cap="none">
                <a:solidFill>
                  <a:srgbClr val="2530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E94A26"/>
              </a:buClr>
              <a:buSzPts val="1300"/>
              <a:buFont typeface="Calibri"/>
              <a:buAutoNum type="arabicPeriod"/>
              <a:defRPr sz="1467" b="0" i="0" u="none" strike="noStrike" cap="none">
                <a:solidFill>
                  <a:srgbClr val="2530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B07CC4-63EA-6E1B-3E2F-068B80CB70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2838" y="2300271"/>
            <a:ext cx="4979471" cy="830997"/>
          </a:xfrm>
        </p:spPr>
        <p:txBody>
          <a:bodyPr/>
          <a:lstStyle>
            <a:lvl1pPr>
              <a:defRPr sz="6000" cap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Chiffre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1A90E1-4C72-C91C-A714-5530F0F1ED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2838" y="3267778"/>
            <a:ext cx="4978780" cy="1661993"/>
          </a:xfrm>
        </p:spPr>
        <p:txBody>
          <a:bodyPr/>
          <a:lstStyle>
            <a:lvl1pPr>
              <a:defRPr sz="400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728328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 preserve="1">
  <p:cSld name="1_full image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  <a:defRPr sz="2667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E94A26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E94A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5305F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2530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E94A26"/>
              </a:buClr>
              <a:buSzPts val="1300"/>
              <a:buFont typeface="Arial"/>
              <a:buChar char="•"/>
              <a:defRPr sz="1467" b="0" i="0" u="none" strike="noStrike" cap="none">
                <a:solidFill>
                  <a:srgbClr val="2530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E94A26"/>
              </a:buClr>
              <a:buSzPts val="1300"/>
              <a:buFont typeface="Calibri"/>
              <a:buAutoNum type="arabicPeriod"/>
              <a:defRPr sz="1467" b="0" i="0" u="none" strike="noStrike" cap="none">
                <a:solidFill>
                  <a:srgbClr val="2530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2414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Titre (Apl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0B0436-D23E-FB48-B407-C1999A39F59B}"/>
              </a:ext>
            </a:extLst>
          </p:cNvPr>
          <p:cNvSpPr/>
          <p:nvPr userDrawn="1"/>
        </p:nvSpPr>
        <p:spPr>
          <a:xfrm>
            <a:off x="0" y="1552575"/>
            <a:ext cx="12192000" cy="5305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6B94E685-B1C6-E04A-9642-3EBA539B0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75789" y="6480000"/>
            <a:ext cx="1000274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19CE3F-901B-0147-BE6F-411B157043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17800" y="5465716"/>
            <a:ext cx="6300301" cy="3323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4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DAC909B-87FE-6B4B-95B7-D88232DA9A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17663" y="3364812"/>
            <a:ext cx="6307137" cy="6924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293BDA8-55E8-3444-A007-693E7A7D4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024" b="27646"/>
          <a:stretch/>
        </p:blipFill>
        <p:spPr>
          <a:xfrm>
            <a:off x="299883" y="225366"/>
            <a:ext cx="3441436" cy="1176714"/>
          </a:xfrm>
          <a:prstGeom prst="rect">
            <a:avLst/>
          </a:prstGeom>
        </p:spPr>
      </p:pic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CC313661-F24D-A34A-8C7A-860DEF692F38}"/>
              </a:ext>
            </a:extLst>
          </p:cNvPr>
          <p:cNvSpPr txBox="1">
            <a:spLocks/>
          </p:cNvSpPr>
          <p:nvPr userDrawn="1"/>
        </p:nvSpPr>
        <p:spPr>
          <a:xfrm>
            <a:off x="385621" y="6480000"/>
            <a:ext cx="1747979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00" kern="1200" cap="all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cap="none">
                <a:solidFill>
                  <a:schemeClr val="bg1"/>
                </a:solidFill>
              </a:rPr>
              <a:t>c1 – diffusion interne</a:t>
            </a:r>
          </a:p>
        </p:txBody>
      </p:sp>
    </p:spTree>
    <p:extLst>
      <p:ext uri="{BB962C8B-B14F-4D97-AF65-F5344CB8AC3E}">
        <p14:creationId xmlns:p14="http://schemas.microsoft.com/office/powerpoint/2010/main" val="426554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7355">
          <p15:clr>
            <a:srgbClr val="FBAE40"/>
          </p15:clr>
        </p15:guide>
        <p15:guide id="4" orient="horz" pos="371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38B38E-848E-110E-79A3-0A4CCA49BE94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F0B7A5">
                  <a:alpha val="39608"/>
                </a:srgbClr>
              </a:gs>
              <a:gs pos="5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D2A3E3E-8CE8-A14C-C861-28B4E7B744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51" y="2358974"/>
            <a:ext cx="11135783" cy="1384995"/>
          </a:xfrm>
        </p:spPr>
        <p:txBody>
          <a:bodyPr/>
          <a:lstStyle>
            <a:lvl1pPr>
              <a:defRPr sz="5000" b="1" i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</a:t>
            </a:r>
            <a:br>
              <a:rPr lang="fr-FR"/>
            </a:br>
            <a:r>
              <a:rPr lang="fr-FR"/>
              <a:t>le titre</a:t>
            </a:r>
          </a:p>
        </p:txBody>
      </p:sp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13C01491-6707-3ECF-6FB1-F0DFBA919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251" y="3946100"/>
            <a:ext cx="11135783" cy="332399"/>
          </a:xfrm>
        </p:spPr>
        <p:txBody>
          <a:bodyPr/>
          <a:lstStyle>
            <a:lvl1pPr>
              <a:defRPr sz="2400" b="0" i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 sous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11E126F-9652-0DE7-50E8-F9075A6AE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770141D-A1E9-FC39-076F-D44A0C8AE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19301BB-CA40-7C75-F054-6F566ED11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251" y="513846"/>
            <a:ext cx="2430040" cy="6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0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32A98F-E318-0C22-76F5-8CB7F52C4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2732" y="1799826"/>
            <a:ext cx="7069563" cy="221599"/>
          </a:xfr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68B86E6-1B03-C9A5-E214-D80A22E77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2732" y="2233538"/>
            <a:ext cx="7293984" cy="1160318"/>
          </a:xfrm>
        </p:spPr>
        <p:txBody>
          <a:bodyPr/>
          <a:lstStyle>
            <a:lvl1pPr>
              <a:defRPr sz="14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  <a:p>
            <a:pPr lvl="0"/>
            <a:r>
              <a:rPr lang="fr-FR"/>
              <a:t>Quatrième niveau</a:t>
            </a:r>
          </a:p>
          <a:p>
            <a:pPr lvl="0"/>
            <a:r>
              <a:rPr lang="fr-FR"/>
              <a:t>Cinquième niveau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40DE3-86D6-891E-5D25-C72B8235E1FA}"/>
              </a:ext>
            </a:extLst>
          </p:cNvPr>
          <p:cNvSpPr/>
          <p:nvPr userDrawn="1"/>
        </p:nvSpPr>
        <p:spPr>
          <a:xfrm>
            <a:off x="-3" y="0"/>
            <a:ext cx="3888315" cy="6858000"/>
          </a:xfrm>
          <a:prstGeom prst="rect">
            <a:avLst/>
          </a:prstGeom>
          <a:gradFill flip="none" rotWithShape="1">
            <a:gsLst>
              <a:gs pos="0">
                <a:srgbClr val="F0B7A5">
                  <a:alpha val="39608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0DFDBF2-4AC4-8F83-7AE8-E357FCB9BF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000" y="476250"/>
            <a:ext cx="3253312" cy="498598"/>
          </a:xfrm>
        </p:spPr>
        <p:txBody>
          <a:bodyPr/>
          <a:lstStyle>
            <a:lvl1pPr>
              <a:defRPr sz="3600" b="1" cap="none"/>
            </a:lvl1pPr>
          </a:lstStyle>
          <a:p>
            <a:pPr lvl="0"/>
            <a:r>
              <a:rPr lang="fr-FR"/>
              <a:t>Sommaire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ACD48FF-46DF-72CD-70F4-0C21A300F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E43BBE3-31AA-EDA6-1BD8-41D41ACA0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02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372B2C-2A2F-BD17-A9AE-FA223C68332C}"/>
              </a:ext>
            </a:extLst>
          </p:cNvPr>
          <p:cNvSpPr/>
          <p:nvPr userDrawn="1"/>
        </p:nvSpPr>
        <p:spPr>
          <a:xfrm>
            <a:off x="0" y="35145"/>
            <a:ext cx="3888315" cy="6858000"/>
          </a:xfrm>
          <a:prstGeom prst="rect">
            <a:avLst/>
          </a:prstGeom>
          <a:gradFill flip="none" rotWithShape="1">
            <a:gsLst>
              <a:gs pos="0">
                <a:srgbClr val="F0B7A5">
                  <a:alpha val="39608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5" name="Image 4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F4225AD5-4A35-6CEC-EECB-8ECA0E63F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368"/>
          <a:stretch/>
        </p:blipFill>
        <p:spPr>
          <a:xfrm>
            <a:off x="42407" y="1614402"/>
            <a:ext cx="3648000" cy="3327400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32A98F-E318-0C22-76F5-8CB7F52C4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2732" y="1799826"/>
            <a:ext cx="7069563" cy="221599"/>
          </a:xfr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68B86E6-1B03-C9A5-E214-D80A22E77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2732" y="2233538"/>
            <a:ext cx="7293984" cy="1160318"/>
          </a:xfrm>
        </p:spPr>
        <p:txBody>
          <a:bodyPr/>
          <a:lstStyle>
            <a:lvl1pPr>
              <a:defRPr sz="14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  <a:p>
            <a:pPr lvl="0"/>
            <a:r>
              <a:rPr lang="fr-FR"/>
              <a:t>Quatrième niveau</a:t>
            </a:r>
          </a:p>
          <a:p>
            <a:pPr lvl="0"/>
            <a:r>
              <a:rPr lang="fr-FR"/>
              <a:t>Cinquième niveau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0DFDBF2-4AC4-8F83-7AE8-E357FCB9BF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000" y="476250"/>
            <a:ext cx="3253312" cy="498598"/>
          </a:xfrm>
        </p:spPr>
        <p:txBody>
          <a:bodyPr/>
          <a:lstStyle>
            <a:lvl1pPr>
              <a:defRPr sz="3600" b="1" cap="none"/>
            </a:lvl1pPr>
          </a:lstStyle>
          <a:p>
            <a:pPr lvl="0"/>
            <a:r>
              <a:rPr lang="fr-FR"/>
              <a:t>Sommaire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D528E42-2D78-2B9A-8389-4A12E3F58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417AE8A-E926-26E3-1623-FAB8FDF44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00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1F848C-0CC6-B31A-A368-B2D77DA8893F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5AD5D9">
                  <a:alpha val="20000"/>
                </a:srgbClr>
              </a:gs>
              <a:gs pos="4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D2A3E3E-8CE8-A14C-C861-28B4E7B744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8144" y="2214946"/>
            <a:ext cx="10382056" cy="1235723"/>
          </a:xfrm>
        </p:spPr>
        <p:txBody>
          <a:bodyPr/>
          <a:lstStyle>
            <a:lvl1pPr>
              <a:defRPr sz="4400" b="0" i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</a:t>
            </a:r>
            <a:br>
              <a:rPr lang="fr-FR"/>
            </a:br>
            <a:r>
              <a:rPr lang="fr-FR"/>
              <a:t>le texte du masque</a:t>
            </a:r>
          </a:p>
        </p:txBody>
      </p:sp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A7C69E4C-2789-924F-CE43-C2C906745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531BEB6-2F16-20B4-E64E-A0CD1E419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F566AE1-FD74-5507-B79E-6140574919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251" y="490696"/>
            <a:ext cx="2430040" cy="6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1F848C-0CC6-B31A-A368-B2D77DA8893F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6D4CA7">
                  <a:alpha val="25098"/>
                </a:srgbClr>
              </a:gs>
              <a:gs pos="5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D2A3E3E-8CE8-A14C-C861-28B4E7B744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8144" y="2214946"/>
            <a:ext cx="10382056" cy="1235723"/>
          </a:xfrm>
        </p:spPr>
        <p:txBody>
          <a:bodyPr/>
          <a:lstStyle>
            <a:lvl1pPr>
              <a:defRPr sz="4400" b="0" i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</a:t>
            </a:r>
            <a:br>
              <a:rPr lang="fr-FR"/>
            </a:br>
            <a:r>
              <a:rPr lang="fr-FR"/>
              <a:t>le texte du masque</a:t>
            </a:r>
          </a:p>
        </p:txBody>
      </p:sp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D40C55A-A3ED-A800-2F82-AEABCE415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2CB8F9F2-3BAF-9AAB-6E00-FCABBCE86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05BA6A-88B4-ACBC-BA5B-D6BF0C2F66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251" y="490696"/>
            <a:ext cx="2430040" cy="6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5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-3">
    <p:bg>
      <p:bgPr>
        <a:gradFill>
          <a:gsLst>
            <a:gs pos="0">
              <a:srgbClr val="F7F3ED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1F848C-0CC6-B31A-A368-B2D77DA8893F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E4D8C4">
                  <a:alpha val="29804"/>
                </a:srgbClr>
              </a:gs>
              <a:gs pos="66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D2A3E3E-8CE8-A14C-C861-28B4E7B744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8144" y="2214946"/>
            <a:ext cx="10382056" cy="1235723"/>
          </a:xfrm>
        </p:spPr>
        <p:txBody>
          <a:bodyPr/>
          <a:lstStyle>
            <a:lvl1pPr>
              <a:defRPr sz="4400" b="0" i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</a:t>
            </a:r>
            <a:br>
              <a:rPr lang="fr-FR"/>
            </a:br>
            <a:r>
              <a:rPr lang="fr-FR"/>
              <a:t>le texte du masque</a:t>
            </a: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3B2F6560-0B35-6EE2-F4B5-05C631CAF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D4FC3A84-5377-C8DB-7E99-8D0615569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F8614F9-2EC4-20D3-BF79-9D3E2153C0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251" y="490696"/>
            <a:ext cx="2430040" cy="6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3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lide transi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C03D57-6696-7623-B592-E9055889F03B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F0B7A5">
                  <a:alpha val="39608"/>
                </a:srgbClr>
              </a:gs>
              <a:gs pos="5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184F1A-485E-005B-10AB-B4DB4BE03C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3617" y="963614"/>
            <a:ext cx="5291667" cy="1014637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slide</a:t>
            </a:r>
          </a:p>
          <a:p>
            <a:pPr lvl="0"/>
            <a:r>
              <a:rPr lang="fr-FR"/>
              <a:t>transition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8C1C89C-EA8F-8E42-90FA-21F7AD74C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96621" y="145915"/>
            <a:ext cx="4019551" cy="8540800"/>
          </a:xfrm>
        </p:spPr>
        <p:txBody>
          <a:bodyPr/>
          <a:lstStyle>
            <a:lvl1pPr>
              <a:defRPr sz="60000" b="0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2CB4703-F046-9116-7641-652503F3E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55910C-8481-013B-FD9D-FDF344B19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4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-3">
    <p:bg>
      <p:bgPr>
        <a:gradFill>
          <a:gsLst>
            <a:gs pos="0">
              <a:srgbClr val="F7F3ED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1F848C-0CC6-B31A-A368-B2D77DA8893F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E4D8C4">
                  <a:alpha val="29804"/>
                </a:srgbClr>
              </a:gs>
              <a:gs pos="66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D2A3E3E-8CE8-A14C-C861-28B4E7B744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8144" y="2214946"/>
            <a:ext cx="10382056" cy="1235723"/>
          </a:xfrm>
        </p:spPr>
        <p:txBody>
          <a:bodyPr/>
          <a:lstStyle>
            <a:lvl1pPr>
              <a:defRPr sz="4400" b="0" i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</a:t>
            </a:r>
            <a:br>
              <a:rPr lang="fr-FR"/>
            </a:br>
            <a:r>
              <a:rPr lang="fr-FR"/>
              <a:t>le texte du masque</a:t>
            </a: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3B2F6560-0B35-6EE2-F4B5-05C631CAF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D4FC3A84-5377-C8DB-7E99-8D0615569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F8614F9-2EC4-20D3-BF79-9D3E2153C0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251" y="490696"/>
            <a:ext cx="2430040" cy="6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lide transi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C2D3D7-9D57-2614-D1F7-267AE57A4094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F0B7A5">
                  <a:alpha val="39608"/>
                </a:srgbClr>
              </a:gs>
              <a:gs pos="5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184F1A-485E-005B-10AB-B4DB4BE03C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7900" y="3908997"/>
            <a:ext cx="5291667" cy="1014637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slide</a:t>
            </a:r>
          </a:p>
          <a:p>
            <a:pPr lvl="0"/>
            <a:r>
              <a:rPr lang="fr-FR"/>
              <a:t>transition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8C1C89C-EA8F-8E42-90FA-21F7AD74C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159026" y="145915"/>
            <a:ext cx="4034495" cy="8540800"/>
          </a:xfrm>
        </p:spPr>
        <p:txBody>
          <a:bodyPr/>
          <a:lstStyle>
            <a:lvl1pPr>
              <a:defRPr sz="60000" b="0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06630FF-FC73-9E1F-1A4B-1E38FDE5A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620128-FA02-988B-29BC-6DB511BB8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91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lide transi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861E338-479C-90D8-F296-37F32BE33E0E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5AD5D9">
                  <a:alpha val="20000"/>
                </a:srgbClr>
              </a:gs>
              <a:gs pos="4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184F1A-485E-005B-10AB-B4DB4BE03C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3617" y="963614"/>
            <a:ext cx="5291667" cy="1014637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slide</a:t>
            </a:r>
          </a:p>
          <a:p>
            <a:pPr lvl="0"/>
            <a:r>
              <a:rPr lang="fr-FR"/>
              <a:t>transition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8C1C89C-EA8F-8E42-90FA-21F7AD74C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104439" y="145915"/>
            <a:ext cx="4019551" cy="8540800"/>
          </a:xfrm>
        </p:spPr>
        <p:txBody>
          <a:bodyPr/>
          <a:lstStyle>
            <a:lvl1pPr>
              <a:defRPr sz="60000" b="0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423182E4-E0DF-3753-90A7-E4EF955E6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3C63DE5-05BA-7063-B563-723CA0601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25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lide transi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DBFBEB-197D-6B48-17F0-F44B6FC9C49E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5AD5D9">
                  <a:alpha val="20000"/>
                </a:srgbClr>
              </a:gs>
              <a:gs pos="4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184F1A-485E-005B-10AB-B4DB4BE03C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7900" y="3908997"/>
            <a:ext cx="5291667" cy="1014637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slide</a:t>
            </a:r>
          </a:p>
          <a:p>
            <a:pPr lvl="0"/>
            <a:r>
              <a:rPr lang="fr-FR"/>
              <a:t>transition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8C1C89C-EA8F-8E42-90FA-21F7AD74C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185530" y="145915"/>
            <a:ext cx="4060999" cy="8540800"/>
          </a:xfrm>
        </p:spPr>
        <p:txBody>
          <a:bodyPr/>
          <a:lstStyle>
            <a:lvl1pPr>
              <a:defRPr sz="60000" b="0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AE765399-7D74-1C16-8B4F-D76D1D53A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6123F7E6-90EB-6053-2C4D-0EF0728D7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38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lide transi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C093EBB-99B2-F00C-1468-9984C9D238AA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6D4CA7">
                  <a:alpha val="25098"/>
                </a:srgbClr>
              </a:gs>
              <a:gs pos="5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184F1A-485E-005B-10AB-B4DB4BE03C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3617" y="963614"/>
            <a:ext cx="5291667" cy="1014637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slide</a:t>
            </a:r>
          </a:p>
          <a:p>
            <a:pPr lvl="0"/>
            <a:r>
              <a:rPr lang="fr-FR"/>
              <a:t>transition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8C1C89C-EA8F-8E42-90FA-21F7AD74C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93501" y="145915"/>
            <a:ext cx="4019551" cy="8540800"/>
          </a:xfrm>
        </p:spPr>
        <p:txBody>
          <a:bodyPr/>
          <a:lstStyle>
            <a:lvl1pPr>
              <a:defRPr sz="60000" b="0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FDBB6A09-CABC-6E95-D5B1-A2CFAF36A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E30B5EC6-B3C7-6845-A229-C170B5F26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12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lide transi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78FB4BB-9042-DCCF-9905-C962E119FF50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6D4CA7">
                  <a:alpha val="25098"/>
                </a:srgbClr>
              </a:gs>
              <a:gs pos="5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184F1A-485E-005B-10AB-B4DB4BE03C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7900" y="3908997"/>
            <a:ext cx="5291667" cy="1014637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slide</a:t>
            </a:r>
          </a:p>
          <a:p>
            <a:pPr lvl="0"/>
            <a:r>
              <a:rPr lang="fr-FR"/>
              <a:t>transition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8C1C89C-EA8F-8E42-90FA-21F7AD74C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144085" y="145915"/>
            <a:ext cx="4019551" cy="8540800"/>
          </a:xfrm>
        </p:spPr>
        <p:txBody>
          <a:bodyPr/>
          <a:lstStyle>
            <a:lvl1pPr>
              <a:defRPr sz="60000" b="0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2363D4-ADB2-6041-70A6-D5FF76C08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EC43DD74-43A6-935D-76A8-ECEAA751E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48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lide transi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3E4C38D-474A-15CD-5FAF-6AEDCE6AA938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E4D8C4">
                  <a:alpha val="29804"/>
                </a:srgbClr>
              </a:gs>
              <a:gs pos="66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184F1A-485E-005B-10AB-B4DB4BE03C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3617" y="963614"/>
            <a:ext cx="5291667" cy="1014637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slide</a:t>
            </a:r>
          </a:p>
          <a:p>
            <a:pPr lvl="0"/>
            <a:r>
              <a:rPr lang="fr-FR"/>
              <a:t>transition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8C1C89C-EA8F-8E42-90FA-21F7AD74C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93500" y="145915"/>
            <a:ext cx="4019551" cy="8540800"/>
          </a:xfrm>
        </p:spPr>
        <p:txBody>
          <a:bodyPr/>
          <a:lstStyle>
            <a:lvl1pPr>
              <a:defRPr sz="60000" b="0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040616-49EB-3CF4-037C-AB89619C5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3CB573A-F09E-630A-C41D-DB67B926E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03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lide transi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5E0D1EF-80CE-11B6-952B-C792012A5914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E4D8C4">
                  <a:alpha val="29804"/>
                </a:srgbClr>
              </a:gs>
              <a:gs pos="66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184F1A-485E-005B-10AB-B4DB4BE03C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7900" y="3908997"/>
            <a:ext cx="5291667" cy="1014637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slide</a:t>
            </a:r>
          </a:p>
          <a:p>
            <a:pPr lvl="0"/>
            <a:r>
              <a:rPr lang="fr-FR"/>
              <a:t>transition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8C1C89C-EA8F-8E42-90FA-21F7AD74C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185530" y="145915"/>
            <a:ext cx="4060999" cy="8540800"/>
          </a:xfrm>
        </p:spPr>
        <p:txBody>
          <a:bodyPr/>
          <a:lstStyle>
            <a:lvl1pPr>
              <a:defRPr sz="60000" b="0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94829E-76E7-9CD9-B69B-8D51F849A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4839D631-B592-933A-945F-750459CCF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8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38B38E-848E-110E-79A3-0A4CCA49BE94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F0B7A5">
                  <a:alpha val="39608"/>
                </a:srgbClr>
              </a:gs>
              <a:gs pos="5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D2A3E3E-8CE8-A14C-C861-28B4E7B744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51" y="2358974"/>
            <a:ext cx="11135783" cy="1384995"/>
          </a:xfrm>
        </p:spPr>
        <p:txBody>
          <a:bodyPr/>
          <a:lstStyle>
            <a:lvl1pPr>
              <a:defRPr sz="5000" b="1" i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</a:t>
            </a:r>
            <a:br>
              <a:rPr lang="fr-FR"/>
            </a:br>
            <a:r>
              <a:rPr lang="fr-FR"/>
              <a:t>le titre</a:t>
            </a:r>
          </a:p>
        </p:txBody>
      </p:sp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13C01491-6707-3ECF-6FB1-F0DFBA919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251" y="3946100"/>
            <a:ext cx="11135783" cy="332399"/>
          </a:xfrm>
        </p:spPr>
        <p:txBody>
          <a:bodyPr/>
          <a:lstStyle>
            <a:lvl1pPr>
              <a:defRPr sz="2400" b="0" i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 sous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11E126F-9652-0DE7-50E8-F9075A6AE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770141D-A1E9-FC39-076F-D44A0C8AE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7416A2-54C4-C2D2-BA6B-B7EB803CB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251" y="490696"/>
            <a:ext cx="2430040" cy="6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9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32A98F-E318-0C22-76F5-8CB7F52C4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2732" y="1799826"/>
            <a:ext cx="7069563" cy="221599"/>
          </a:xfr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68B86E6-1B03-C9A5-E214-D80A22E77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2732" y="2233538"/>
            <a:ext cx="7293984" cy="1160318"/>
          </a:xfrm>
        </p:spPr>
        <p:txBody>
          <a:bodyPr/>
          <a:lstStyle>
            <a:lvl1pPr>
              <a:defRPr sz="14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  <a:p>
            <a:pPr lvl="0"/>
            <a:r>
              <a:rPr lang="fr-FR"/>
              <a:t>Quatrième niveau</a:t>
            </a:r>
          </a:p>
          <a:p>
            <a:pPr lvl="0"/>
            <a:r>
              <a:rPr lang="fr-FR"/>
              <a:t>Cinquième niveau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40DE3-86D6-891E-5D25-C72B8235E1FA}"/>
              </a:ext>
            </a:extLst>
          </p:cNvPr>
          <p:cNvSpPr/>
          <p:nvPr userDrawn="1"/>
        </p:nvSpPr>
        <p:spPr>
          <a:xfrm>
            <a:off x="-3" y="0"/>
            <a:ext cx="3888315" cy="6858000"/>
          </a:xfrm>
          <a:prstGeom prst="rect">
            <a:avLst/>
          </a:prstGeom>
          <a:gradFill flip="none" rotWithShape="1">
            <a:gsLst>
              <a:gs pos="0">
                <a:srgbClr val="F0B7A5">
                  <a:alpha val="39608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0DFDBF2-4AC4-8F83-7AE8-E357FCB9BF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000" y="476250"/>
            <a:ext cx="3253312" cy="498598"/>
          </a:xfrm>
        </p:spPr>
        <p:txBody>
          <a:bodyPr/>
          <a:lstStyle>
            <a:lvl1pPr>
              <a:defRPr sz="3600" b="1" cap="none"/>
            </a:lvl1pPr>
          </a:lstStyle>
          <a:p>
            <a:pPr lvl="0"/>
            <a:r>
              <a:rPr lang="fr-FR"/>
              <a:t>Sommaire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ACD48FF-46DF-72CD-70F4-0C21A300F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E43BBE3-31AA-EDA6-1BD8-41D41ACA0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slide transi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C2D3D7-9D57-2614-D1F7-267AE57A4094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F0B7A5">
                  <a:alpha val="39608"/>
                </a:srgbClr>
              </a:gs>
              <a:gs pos="5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341AF592-A4B5-B2BF-E914-71FF955462D4}"/>
              </a:ext>
            </a:extLst>
          </p:cNvPr>
          <p:cNvSpPr txBox="1">
            <a:spLocks/>
          </p:cNvSpPr>
          <p:nvPr userDrawn="1"/>
        </p:nvSpPr>
        <p:spPr>
          <a:xfrm>
            <a:off x="504155" y="6480004"/>
            <a:ext cx="1747979" cy="12311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00" kern="1200" cap="all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800" cap="none">
                <a:solidFill>
                  <a:schemeClr val="tx1"/>
                </a:solidFill>
              </a:rPr>
              <a:t>c1 – diffusion interne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184F1A-485E-005B-10AB-B4DB4BE03C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7900" y="3908997"/>
            <a:ext cx="5291667" cy="1014637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slide</a:t>
            </a:r>
          </a:p>
          <a:p>
            <a:pPr lvl="0"/>
            <a:r>
              <a:rPr lang="fr-FR"/>
              <a:t>transition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8C1C89C-EA8F-8E42-90FA-21F7AD74C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144082" y="145915"/>
            <a:ext cx="4019551" cy="8540800"/>
          </a:xfrm>
        </p:spPr>
        <p:txBody>
          <a:bodyPr/>
          <a:lstStyle>
            <a:lvl1pPr>
              <a:defRPr sz="60000" b="0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06630FF-FC73-9E1F-1A4B-1E38FDE5A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620128-FA02-988B-29BC-6DB511BB8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7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lide transi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C03D57-6696-7623-B592-E9055889F03B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F0B7A5">
                  <a:alpha val="39608"/>
                </a:srgbClr>
              </a:gs>
              <a:gs pos="5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184F1A-485E-005B-10AB-B4DB4BE03C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3617" y="963614"/>
            <a:ext cx="5291667" cy="1014637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slide</a:t>
            </a:r>
          </a:p>
          <a:p>
            <a:pPr lvl="0"/>
            <a:r>
              <a:rPr lang="fr-FR"/>
              <a:t>transition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8C1C89C-EA8F-8E42-90FA-21F7AD74C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96621" y="145915"/>
            <a:ext cx="4019551" cy="8540800"/>
          </a:xfrm>
        </p:spPr>
        <p:txBody>
          <a:bodyPr/>
          <a:lstStyle>
            <a:lvl1pPr>
              <a:defRPr sz="60000" b="0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2CB4703-F046-9116-7641-652503F3E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55910C-8481-013B-FD9D-FDF344B19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99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 userDrawn="1">
  <p:cSld name="full image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  <a:defRPr sz="2667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E94A26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E94A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5305F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2530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E94A26"/>
              </a:buClr>
              <a:buSzPts val="1300"/>
              <a:buFont typeface="Arial"/>
              <a:buChar char="•"/>
              <a:defRPr sz="1467" b="0" i="0" u="none" strike="noStrike" cap="none">
                <a:solidFill>
                  <a:srgbClr val="2530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E94A26"/>
              </a:buClr>
              <a:buSzPts val="1300"/>
              <a:buFont typeface="Calibri"/>
              <a:buAutoNum type="arabicPeriod"/>
              <a:defRPr sz="1467" b="0" i="0" u="none" strike="noStrike" cap="none">
                <a:solidFill>
                  <a:srgbClr val="2530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B07CC4-63EA-6E1B-3E2F-068B80CB70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2838" y="2300271"/>
            <a:ext cx="4979471" cy="830997"/>
          </a:xfrm>
        </p:spPr>
        <p:txBody>
          <a:bodyPr/>
          <a:lstStyle>
            <a:lvl1pPr>
              <a:defRPr sz="6000" cap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Chiffre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1A90E1-4C72-C91C-A714-5530F0F1ED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2838" y="3267778"/>
            <a:ext cx="4978780" cy="1661993"/>
          </a:xfrm>
        </p:spPr>
        <p:txBody>
          <a:bodyPr/>
          <a:lstStyle>
            <a:lvl1pPr>
              <a:defRPr sz="400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7529A4A-CEDC-2B11-59FF-78FF4A24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5885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2 textes + 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23F688-93BA-4326-9A28-34059373C53F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9709199" y="6480000"/>
            <a:ext cx="577082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00" kern="1200" cap="all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03BE5B-97B3-47FF-92D4-4F1D46068453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B26771-4641-4176-88B0-C68AE75EBD03}"/>
              </a:ext>
            </a:extLst>
          </p:cNvPr>
          <p:cNvSpPr/>
          <p:nvPr userDrawn="1"/>
        </p:nvSpPr>
        <p:spPr>
          <a:xfrm>
            <a:off x="-133004" y="0"/>
            <a:ext cx="12325004" cy="6217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3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25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429714-51E5-09EA-16E8-A9682FDE2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493B66-52B4-4222-109D-E5A0F3014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4AF78C-1843-A3D9-7572-126134993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434EC-E891-6ACC-D87D-DC2E28467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Baromètre annuel Absentéisme 2025 - Les salariés, les dirigeants face à l’arrêt maladie – Malakoff Humanis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563A6-83D3-7D5E-1C0F-0DC96261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B63-76EC-4BCC-BAD2-DFA3EF2DDA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7838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0880BF-2752-DC0D-1C8B-DA7F6CF56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824484-D42D-D727-CE31-E4C16EE68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A841AD-AB7B-1DB9-F49E-D618ECCF6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566BC7-FF2C-344D-33C0-E64C7BA2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Baromètre annuel Absentéisme 2025 - Les salariés, les dirigeants face à l’arrêt maladie – Malakoff Humanis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616649-1CA5-D0D5-4A29-36AE75D9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B63-76EC-4BCC-BAD2-DFA3EF2DDA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1696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971D9F-F260-6EDC-81D6-ECF34B036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38E432-8B81-E0F5-4180-9D2CF5D55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BF7FF0-5A65-4E69-5C77-63803E434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537DA8-0839-DB37-3A3A-121C3B30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Baromètre annuel Absentéisme 2025 - Les salariés, les dirigeants face à l’arrêt maladie – Malakoff Humanis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633855-F68E-FE40-FEB1-9089597D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B63-76EC-4BCC-BAD2-DFA3EF2DDA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7423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8578D-CA11-E98D-0E87-A5773D4C4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29803B-2579-23BF-420D-84CFAEB02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6A0897-4040-54D8-5797-4E4731697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67A6AF-7C88-0EBE-A030-EEC26F9F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B11B7F-9F00-821B-C377-539965203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Baromètre annuel Absentéisme 2025 - Les salariés, les dirigeants face à l’arrêt maladie – Malakoff Humanis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75216A-3A43-E083-D41E-ED510BB61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B63-76EC-4BCC-BAD2-DFA3EF2DDA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9092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E93917-27D8-DC3E-2633-819546B75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1FCA79-8606-45B4-27A3-A78F0B73A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E8ADC8-BEDD-A9EC-7808-ABE519403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3E5880C-31D9-9D05-A294-2A8BFA6E7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A1A34D2-D81E-3789-35A6-604BBF5AC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4AF176C-C6A6-9DAE-73BB-14F05AAA6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8D98D62-370A-1748-1009-8A69BE12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Baromètre annuel Absentéisme 2025 - Les salariés, les dirigeants face à l’arrêt maladie – Malakoff Humanis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EA3BD11-C999-9720-FE04-312CA4A0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B63-76EC-4BCC-BAD2-DFA3EF2DDA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8891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DB9E70-E7BE-827B-9120-95B223C83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F9815E-2B55-6268-7484-CCF7A4A4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327921-DB87-3F51-BBDC-0923BD30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Baromètre annuel Absentéisme 2025 - Les salariés, les dirigeants face à l’arrêt maladie – Malakoff Humanis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5E53A2-8312-4E0A-7747-F813406B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B63-76EC-4BCC-BAD2-DFA3EF2DDA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9158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D14BE0-724F-2184-744D-B95B6274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7FE8CE8-8549-0EE1-63A6-F0A8D5F63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Baromètre annuel Absentéisme 2025 - Les salariés, les dirigeants face à l’arrêt maladie – Malakoff Humanis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A0B3BC-8E06-DB6F-86B0-7CEAA90CA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B63-76EC-4BCC-BAD2-DFA3EF2DDA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4822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A55795-0967-8D05-BB03-90F3E00C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38E941-954F-BB96-0373-BFE3513D4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7A3B9B-217F-D3F0-1DA9-769B921C7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0B401F-EFDD-71DA-D0D5-CFEA06CB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A8B49E-3C05-A1DC-0155-E402964B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Baromètre annuel Absentéisme 2025 - Les salariés, les dirigeants face à l’arrêt maladie – Malakoff Humanis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E57154-7445-33CF-7E47-F96E83E8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B63-76EC-4BCC-BAD2-DFA3EF2DDA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89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lide transi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C2D3D7-9D57-2614-D1F7-267AE57A4094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F0B7A5">
                  <a:alpha val="39608"/>
                </a:srgbClr>
              </a:gs>
              <a:gs pos="5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184F1A-485E-005B-10AB-B4DB4BE03C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7900" y="3908997"/>
            <a:ext cx="5291667" cy="1014637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slide</a:t>
            </a:r>
          </a:p>
          <a:p>
            <a:pPr lvl="0"/>
            <a:r>
              <a:rPr lang="fr-FR"/>
              <a:t>transition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8C1C89C-EA8F-8E42-90FA-21F7AD74C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159026" y="145915"/>
            <a:ext cx="4034495" cy="8540800"/>
          </a:xfrm>
        </p:spPr>
        <p:txBody>
          <a:bodyPr/>
          <a:lstStyle>
            <a:lvl1pPr>
              <a:defRPr sz="60000" b="0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06630FF-FC73-9E1F-1A4B-1E38FDE5A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620128-FA02-988B-29BC-6DB511BB8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39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9AD1EC-26D5-EC68-6E9B-B6A85E832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F68F814-291A-D7B2-55F7-8F4D3BFBF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3698CD-EAA0-1FC9-E629-935C54A3A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5C3AB7-29B3-4758-E351-479AFE1EC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5A1DF5-F4BD-628D-7EB0-3A5481C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Baromètre annuel Absentéisme 2025 - Les salariés, les dirigeants face à l’arrêt maladie – Malakoff Humanis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25F625-7B28-91BA-FDED-34472FC4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B63-76EC-4BCC-BAD2-DFA3EF2DDA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1072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8B656E-A3E6-799E-0D52-4743BE811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3F6A00-547C-31B3-DE45-D2B195AB8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907242-37CE-A8F2-7CAF-FADBB94B0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7B9EA2-EA8A-BD97-EBEB-CDBD8039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Baromètre annuel Absentéisme 2025 - Les salariés, les dirigeants face à l’arrêt maladie – Malakoff Humanis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EAAB20-0157-79ED-EC48-C6A916D3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B63-76EC-4BCC-BAD2-DFA3EF2DDA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3148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A912834-0B27-80DC-54A7-C34213658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E78681-2EE8-F1C6-3421-E472D2A51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97D698-32D2-636A-43FD-DDBD340B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F60A71-F355-3081-76E6-B48ED604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Baromètre annuel Absentéisme 2025 - Les salariés, les dirigeants face à l’arrêt maladie – Malakoff Humanis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9205F1-2B37-1038-4F8A-E4A63E79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B63-76EC-4BCC-BAD2-DFA3EF2DDA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51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lide transi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861E338-479C-90D8-F296-37F32BE33E0E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5AD5D9">
                  <a:alpha val="20000"/>
                </a:srgbClr>
              </a:gs>
              <a:gs pos="4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184F1A-485E-005B-10AB-B4DB4BE03C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3617" y="963614"/>
            <a:ext cx="5291667" cy="1014637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slide</a:t>
            </a:r>
          </a:p>
          <a:p>
            <a:pPr lvl="0"/>
            <a:r>
              <a:rPr lang="fr-FR"/>
              <a:t>transition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8C1C89C-EA8F-8E42-90FA-21F7AD74C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104439" y="145915"/>
            <a:ext cx="4019551" cy="8540800"/>
          </a:xfrm>
        </p:spPr>
        <p:txBody>
          <a:bodyPr/>
          <a:lstStyle>
            <a:lvl1pPr>
              <a:defRPr sz="60000" b="0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423182E4-E0DF-3753-90A7-E4EF955E6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87529" y="6480004"/>
            <a:ext cx="577081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3C63DE5-05BA-7063-B563-723CA0601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68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C1423D-A148-7541-AD28-4D376F5C4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02" y="476250"/>
            <a:ext cx="10772177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56C8E2-F81C-9241-BA8F-F5F3AB075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631" y="1308603"/>
            <a:ext cx="10798405" cy="139115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748AA-A135-FDC6-FD48-9C2D19E61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253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44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731" r:id="rId18"/>
    <p:sldLayoutId id="2147483751" r:id="rId19"/>
    <p:sldLayoutId id="2147483752" r:id="rId20"/>
    <p:sldLayoutId id="2147483753" r:id="rId21"/>
    <p:sldLayoutId id="2147483757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1" kern="1200" cap="all" baseline="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400" b="0" kern="1200" cap="none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93">
          <p15:clr>
            <a:srgbClr val="F26B43"/>
          </p15:clr>
        </p15:guide>
        <p15:guide id="3" pos="7408">
          <p15:clr>
            <a:srgbClr val="F26B43"/>
          </p15:clr>
        </p15:guide>
        <p15:guide id="4" orient="horz" pos="4194">
          <p15:clr>
            <a:srgbClr val="F26B43"/>
          </p15:clr>
        </p15:guide>
        <p15:guide id="5" orient="horz" pos="300">
          <p15:clr>
            <a:srgbClr val="F26B43"/>
          </p15:clr>
        </p15:guide>
        <p15:guide id="6" orient="horz" pos="38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7A075B0-DC8C-1F17-D79C-2AA3F889C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9816" y="6480004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46B21CE-58D9-4C95-F083-01D3B523B77C}"/>
              </a:ext>
            </a:extLst>
          </p:cNvPr>
          <p:cNvCxnSpPr/>
          <p:nvPr userDrawn="1"/>
        </p:nvCxnSpPr>
        <p:spPr>
          <a:xfrm>
            <a:off x="10603052" y="6425738"/>
            <a:ext cx="0" cy="237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33C5BD03-E307-1F98-770F-E0876D427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02" y="553740"/>
            <a:ext cx="10772177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526C99C6-5494-99AA-B493-BF8EC1C86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631" y="1463587"/>
            <a:ext cx="10798405" cy="12536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35225AD-F48C-6810-AD10-13D3BB8A6C6D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10776030" y="6381750"/>
            <a:ext cx="969830" cy="2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9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6" r:id="rId5"/>
    <p:sldLayoutId id="2147483687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56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6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2563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2563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563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563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orient="horz" pos="38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C1423D-A148-7541-AD28-4D376F5C4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02" y="476250"/>
            <a:ext cx="10772177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56C8E2-F81C-9241-BA8F-F5F3AB075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631" y="1308603"/>
            <a:ext cx="10798405" cy="139115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748AA-A135-FDC6-FD48-9C2D19E61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28177" y="6453371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476E7A-8D0A-8E48-8DB3-ADA19FDD7FCC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82B99B5-52A6-BAA8-4B04-B50BC981A02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776030" y="6381750"/>
            <a:ext cx="969830" cy="2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48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1" kern="1200" cap="all" baseline="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400" b="0" kern="1200" cap="none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93">
          <p15:clr>
            <a:srgbClr val="F26B43"/>
          </p15:clr>
        </p15:guide>
        <p15:guide id="3" pos="7408">
          <p15:clr>
            <a:srgbClr val="F26B43"/>
          </p15:clr>
        </p15:guide>
        <p15:guide id="4" orient="horz" pos="4194">
          <p15:clr>
            <a:srgbClr val="F26B43"/>
          </p15:clr>
        </p15:guide>
        <p15:guide id="5" orient="horz" pos="300">
          <p15:clr>
            <a:srgbClr val="F26B43"/>
          </p15:clr>
        </p15:guide>
        <p15:guide id="6" orient="horz" pos="388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3116346-BDC2-36EF-7CEE-0B43E9B1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85E4EE-89FD-1107-AEFB-1CF3C1F5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8DCD98-40F9-5731-86D6-ABA893819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2787B2-D3EA-1157-5889-B72AEC440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47902" y="6356350"/>
            <a:ext cx="5221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Baromètre annuel Absentéisme 2025 - Les salariés, les dirigeants face à l’arrêt maladie – Malakoff Humanis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9DD3B0-11CD-BCFD-7D19-CD7437557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93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79B63-76EC-4BCC-BAD2-DFA3EF2DDA71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C238D4-3F4F-F596-7AA0-DE6876C927D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35828" y="6415976"/>
            <a:ext cx="969830" cy="2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7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elisabeth.alfandari@malakoffhumanis.co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Relationship Id="rId4" Type="http://schemas.openxmlformats.org/officeDocument/2006/relationships/hyperlink" Target="mailto:victoriarey@primatice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41E0456F-B86E-45FC-AA59-E1AF798570D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41E0456F-B86E-45FC-AA59-E1AF798570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730314A-C4A4-4FCC-98BE-8869A7764E5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32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57C091-88AC-3349-9383-9AA1CB52F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8766" y="6179105"/>
            <a:ext cx="4970171" cy="249299"/>
          </a:xfrm>
        </p:spPr>
        <p:txBody>
          <a:bodyPr/>
          <a:lstStyle/>
          <a:p>
            <a:pPr algn="r"/>
            <a:r>
              <a:rPr lang="fr-FR" sz="1800" b="1" dirty="0"/>
              <a:t>5 juin 2025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BB5796-1FA7-4E0B-BDC2-AD2D78EB5F6D}"/>
              </a:ext>
            </a:extLst>
          </p:cNvPr>
          <p:cNvSpPr/>
          <p:nvPr/>
        </p:nvSpPr>
        <p:spPr>
          <a:xfrm>
            <a:off x="374754" y="6428404"/>
            <a:ext cx="1124263" cy="197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id="{5F47CB48-D364-4031-BDF7-3BFEAEBAA8DE}"/>
              </a:ext>
            </a:extLst>
          </p:cNvPr>
          <p:cNvSpPr>
            <a:spLocks noGrp="1"/>
          </p:cNvSpPr>
          <p:nvPr/>
        </p:nvSpPr>
        <p:spPr>
          <a:xfrm>
            <a:off x="640168" y="3282881"/>
            <a:ext cx="10911664" cy="116339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Baromètre annuel Absentéisme 2025</a:t>
            </a:r>
          </a:p>
          <a:p>
            <a:br>
              <a:rPr lang="fr-FR" sz="2000" u="sng" dirty="0"/>
            </a:br>
            <a:endParaRPr lang="fr-FR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AF9FE2F-45AB-2581-0261-3BEF7C23C4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9400" y="118709"/>
            <a:ext cx="1338470" cy="13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2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16620E1-C554-2E0F-ABC0-9AAB13565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76E7A-8D0A-8E48-8DB3-ADA19FDD7FCC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CC31CDA0-58C5-D516-8BB4-5E8D45BE9403}"/>
              </a:ext>
            </a:extLst>
          </p:cNvPr>
          <p:cNvSpPr txBox="1">
            <a:spLocks/>
          </p:cNvSpPr>
          <p:nvPr/>
        </p:nvSpPr>
        <p:spPr>
          <a:xfrm>
            <a:off x="407942" y="213954"/>
            <a:ext cx="11130465" cy="7791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0" kern="100">
                <a:solidFill>
                  <a:schemeClr val="accent1"/>
                </a:solidFill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fr-FR" b="1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La tendance à la stabilité des arrêts s’observe aussi dans la stabilité des arrêts multiples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7FE8EC-D745-7B58-B910-8911B4D9EA20}"/>
              </a:ext>
            </a:extLst>
          </p:cNvPr>
          <p:cNvSpPr txBox="1"/>
          <p:nvPr/>
        </p:nvSpPr>
        <p:spPr>
          <a:xfrm>
            <a:off x="2587865" y="6408146"/>
            <a:ext cx="61007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Baromètre annuel Absentéisme 2025 - Les salariés, les dirigeants face à l’arrêt maladie – Malakoff Humanis</a:t>
            </a:r>
          </a:p>
        </p:txBody>
      </p:sp>
      <p:sp>
        <p:nvSpPr>
          <p:cNvPr id="7" name="Freeform 137">
            <a:extLst>
              <a:ext uri="{FF2B5EF4-FFF2-40B4-BE49-F238E27FC236}">
                <a16:creationId xmlns:a16="http://schemas.microsoft.com/office/drawing/2014/main" id="{CAC5B281-B034-504E-14D4-A1B47C860BB3}"/>
              </a:ext>
            </a:extLst>
          </p:cNvPr>
          <p:cNvSpPr>
            <a:spLocks/>
          </p:cNvSpPr>
          <p:nvPr/>
        </p:nvSpPr>
        <p:spPr bwMode="auto">
          <a:xfrm rot="4712023" flipH="1">
            <a:off x="5463860" y="1227417"/>
            <a:ext cx="1018631" cy="2142054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D8575F4-D1AD-4B84-F7D0-F23B97A21136}"/>
              </a:ext>
            </a:extLst>
          </p:cNvPr>
          <p:cNvSpPr/>
          <p:nvPr/>
        </p:nvSpPr>
        <p:spPr>
          <a:xfrm>
            <a:off x="2703642" y="1586382"/>
            <a:ext cx="2301797" cy="8595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42%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</a:t>
            </a:r>
            <a:b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salariés arrêtés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27BFE5B-753D-C06D-EA70-7974086240C7}"/>
              </a:ext>
            </a:extLst>
          </p:cNvPr>
          <p:cNvSpPr txBox="1"/>
          <p:nvPr/>
        </p:nvSpPr>
        <p:spPr>
          <a:xfrm>
            <a:off x="5973177" y="2818126"/>
            <a:ext cx="5154867" cy="16619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Poppins" panose="00000500000000000000" pitchFamily="2" charset="0"/>
              </a:rPr>
              <a:t>42%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Poppins" panose="00000500000000000000" pitchFamily="2" charset="0"/>
              </a:rPr>
              <a:t> ont été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4B33"/>
                </a:solidFill>
                <a:effectLst/>
                <a:uLnTx/>
                <a:uFillTx/>
                <a:latin typeface="Arial" panose="020B0604020202020204"/>
                <a:ea typeface="+mn-ea"/>
                <a:cs typeface="Poppins" panose="00000500000000000000" pitchFamily="2" charset="0"/>
              </a:rPr>
              <a:t>arrêtés au moins 2 fois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Poppins" panose="00000500000000000000" pitchFamily="2" charset="0"/>
              </a:rPr>
              <a:t>(stable vs 2024 et vs 2018)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Poppins" panose="00000500000000000000" pitchFamily="2" charset="0"/>
              </a:rPr>
              <a:t>et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Poppins" panose="00000500000000000000" pitchFamily="2" charset="0"/>
              </a:rPr>
              <a:t>18%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4B33"/>
                </a:solidFill>
                <a:effectLst/>
                <a:uLnTx/>
                <a:uFillTx/>
                <a:latin typeface="Arial" panose="020B0604020202020204"/>
                <a:ea typeface="+mn-ea"/>
                <a:cs typeface="Poppins" panose="00000500000000000000" pitchFamily="2" charset="0"/>
              </a:rPr>
              <a:t>au moins 3 fois 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3CA0DD42-7E28-1219-EFFE-7DB7E3AEB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659246"/>
              </p:ext>
            </p:extLst>
          </p:nvPr>
        </p:nvGraphicFramePr>
        <p:xfrm>
          <a:off x="530767" y="4082400"/>
          <a:ext cx="5154866" cy="2114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re 1">
            <a:extLst>
              <a:ext uri="{FF2B5EF4-FFF2-40B4-BE49-F238E27FC236}">
                <a16:creationId xmlns:a16="http://schemas.microsoft.com/office/drawing/2014/main" id="{9B08C5D0-D862-B002-5D6E-0DB507E0B7ED}"/>
              </a:ext>
            </a:extLst>
          </p:cNvPr>
          <p:cNvSpPr txBox="1">
            <a:spLocks/>
          </p:cNvSpPr>
          <p:nvPr/>
        </p:nvSpPr>
        <p:spPr>
          <a:xfrm>
            <a:off x="770583" y="3058924"/>
            <a:ext cx="4234856" cy="56528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fr-FR" sz="1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 arrêts multiples </a:t>
            </a:r>
            <a:br>
              <a:rPr lang="fr-FR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1600" cap="none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 des cours des 12 derniers mois</a:t>
            </a:r>
            <a:endParaRPr lang="fr-FR" sz="16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F4292E4-059C-40D9-CB56-51526D180236}"/>
              </a:ext>
            </a:extLst>
          </p:cNvPr>
          <p:cNvSpPr txBox="1"/>
          <p:nvPr/>
        </p:nvSpPr>
        <p:spPr>
          <a:xfrm>
            <a:off x="5296195" y="4355232"/>
            <a:ext cx="340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53755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16620E1-C554-2E0F-ABC0-9AAB13565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76E7A-8D0A-8E48-8DB3-ADA19FDD7FCC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CC31CDA0-58C5-D516-8BB4-5E8D45BE9403}"/>
              </a:ext>
            </a:extLst>
          </p:cNvPr>
          <p:cNvSpPr txBox="1">
            <a:spLocks/>
          </p:cNvSpPr>
          <p:nvPr/>
        </p:nvSpPr>
        <p:spPr>
          <a:xfrm>
            <a:off x="396066" y="176583"/>
            <a:ext cx="11130465" cy="39138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Une tendance à l’augmentation des arrêts courts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7FE8EC-D745-7B58-B910-8911B4D9EA20}"/>
              </a:ext>
            </a:extLst>
          </p:cNvPr>
          <p:cNvSpPr txBox="1"/>
          <p:nvPr/>
        </p:nvSpPr>
        <p:spPr>
          <a:xfrm>
            <a:off x="2587865" y="6408146"/>
            <a:ext cx="61007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Baromètre annuel Absentéisme 2025 - Les salariés, les dirigeants face à l’arrêt maladie – Malakoff Humanis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26BBB14-66A1-8896-100C-21C0F6656411}"/>
              </a:ext>
            </a:extLst>
          </p:cNvPr>
          <p:cNvGrpSpPr/>
          <p:nvPr/>
        </p:nvGrpSpPr>
        <p:grpSpPr>
          <a:xfrm>
            <a:off x="396066" y="2402014"/>
            <a:ext cx="7595952" cy="3552019"/>
            <a:chOff x="4915284" y="1918968"/>
            <a:chExt cx="7222998" cy="3552019"/>
          </a:xfrm>
        </p:grpSpPr>
        <p:graphicFrame>
          <p:nvGraphicFramePr>
            <p:cNvPr id="6" name="Graphique 5">
              <a:extLst>
                <a:ext uri="{FF2B5EF4-FFF2-40B4-BE49-F238E27FC236}">
                  <a16:creationId xmlns:a16="http://schemas.microsoft.com/office/drawing/2014/main" id="{C73239FE-2557-421E-504E-0DB0D8EB9F6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24624525"/>
                </p:ext>
              </p:extLst>
            </p:nvPr>
          </p:nvGraphicFramePr>
          <p:xfrm>
            <a:off x="4915284" y="1918968"/>
            <a:ext cx="7222998" cy="35520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D6B88A87-8A2E-951B-8BBF-20092F64C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28724" y="3483734"/>
              <a:ext cx="291423" cy="306000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813EBB8F-418D-4F16-B117-3B5E90C81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693501">
              <a:off x="11781613" y="2364423"/>
              <a:ext cx="349200" cy="349200"/>
            </a:xfrm>
            <a:prstGeom prst="rect">
              <a:avLst/>
            </a:prstGeom>
          </p:spPr>
        </p:pic>
      </p:grp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0F2F4215-FFA4-21BF-DA3F-3B591EA0D01E}"/>
              </a:ext>
            </a:extLst>
          </p:cNvPr>
          <p:cNvSpPr/>
          <p:nvPr/>
        </p:nvSpPr>
        <p:spPr>
          <a:xfrm>
            <a:off x="11405062" y="108136"/>
            <a:ext cx="694268" cy="44331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chemeClr val="accent5">
                    <a:lumMod val="50000"/>
                  </a:schemeClr>
                </a:solidFill>
              </a:rPr>
              <a:t>Base arrêts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473FE5F-540B-D649-2B72-C359DD2AA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339" y="3688207"/>
            <a:ext cx="291423" cy="306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5C698AA-B458-752B-CD54-D671FE8C6927}"/>
              </a:ext>
            </a:extLst>
          </p:cNvPr>
          <p:cNvSpPr txBox="1"/>
          <p:nvPr/>
        </p:nvSpPr>
        <p:spPr>
          <a:xfrm>
            <a:off x="8137462" y="4781314"/>
            <a:ext cx="36584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1"/>
                </a:solidFill>
                <a:cs typeface="Poppins" panose="00000500000000000000" pitchFamily="2" charset="0"/>
              </a:rPr>
              <a:t>Durée des arrêts longs : 81 jours en 2025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23556EF-37AB-1210-AE0A-513513363195}"/>
              </a:ext>
            </a:extLst>
          </p:cNvPr>
          <p:cNvSpPr/>
          <p:nvPr/>
        </p:nvSpPr>
        <p:spPr>
          <a:xfrm>
            <a:off x="8524627" y="3558711"/>
            <a:ext cx="3284142" cy="109288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4">
                    <a:lumMod val="50000"/>
                  </a:schemeClr>
                </a:solidFill>
              </a:rPr>
              <a:t>52%</a:t>
            </a:r>
            <a:r>
              <a:rPr lang="fr-FR" sz="1400" b="1" dirty="0">
                <a:solidFill>
                  <a:schemeClr val="accent4">
                    <a:lumMod val="50000"/>
                  </a:schemeClr>
                </a:solidFill>
              </a:rPr>
              <a:t> ont été arrêtés</a:t>
            </a:r>
            <a:br>
              <a:rPr lang="fr-FR" sz="14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fr-FR" sz="1400" b="1" dirty="0">
                <a:solidFill>
                  <a:schemeClr val="accent4">
                    <a:lumMod val="50000"/>
                  </a:schemeClr>
                </a:solidFill>
              </a:rPr>
              <a:t>moins de 6 jours </a:t>
            </a:r>
            <a:br>
              <a:rPr lang="fr-FR" sz="14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fr-FR" sz="1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fr-FR" sz="1400" i="1" dirty="0">
                <a:solidFill>
                  <a:schemeClr val="tx1"/>
                </a:solidFill>
              </a:rPr>
              <a:t>(vs 49% en 2024 et 41% en 2023)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13FE433-41AA-F262-7960-4FA2385F2F4E}"/>
              </a:ext>
            </a:extLst>
          </p:cNvPr>
          <p:cNvSpPr/>
          <p:nvPr/>
        </p:nvSpPr>
        <p:spPr>
          <a:xfrm>
            <a:off x="2204309" y="1281385"/>
            <a:ext cx="3284142" cy="5181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10% D’ARRÊTS LONGS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BF73D65-0F6E-CB42-BF9D-70D51328A008}"/>
              </a:ext>
            </a:extLst>
          </p:cNvPr>
          <p:cNvSpPr txBox="1"/>
          <p:nvPr/>
        </p:nvSpPr>
        <p:spPr>
          <a:xfrm>
            <a:off x="3261359" y="1799502"/>
            <a:ext cx="15967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cap="none" dirty="0">
                <a:solidFill>
                  <a:schemeClr val="tx1"/>
                </a:solidFill>
              </a:rPr>
              <a:t>(Covid inclus)</a:t>
            </a:r>
            <a:endParaRPr lang="fr-FR" sz="1200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448D682-4203-2EA1-3710-DF6E04C4F313}"/>
              </a:ext>
            </a:extLst>
          </p:cNvPr>
          <p:cNvSpPr/>
          <p:nvPr/>
        </p:nvSpPr>
        <p:spPr>
          <a:xfrm>
            <a:off x="8453978" y="834816"/>
            <a:ext cx="3425441" cy="2213184"/>
          </a:xfrm>
          <a:prstGeom prst="roundRect">
            <a:avLst>
              <a:gd name="adj" fmla="val 789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4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40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15 jours</a:t>
            </a:r>
          </a:p>
          <a:p>
            <a:pPr algn="ctr"/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Nombre moyen de jours prescrits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Vs </a:t>
            </a:r>
            <a:r>
              <a:rPr lang="fr-FR" sz="1400" i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17 jours - Baromètre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i="1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Jeunes : 12 jours / arrêt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50 ans et + : 23 jours / arrêt </a:t>
            </a:r>
          </a:p>
          <a:p>
            <a:pPr algn="ctr"/>
            <a:endParaRPr lang="fr-FR" sz="800" b="1" dirty="0">
              <a:solidFill>
                <a:srgbClr val="7030A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E6912CE-A295-ED22-F50F-A02F3B3718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693501">
            <a:off x="11359010" y="1033701"/>
            <a:ext cx="367231" cy="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6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55" y="6232323"/>
            <a:ext cx="3664916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7800" marR="0" lvl="0" indent="-177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E3D8C3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Autre :Troubles gynécologiques., Arrêt pathologique prénatal et autres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6EC1468F-7981-44D4-BC9F-1934504A92D9}"/>
              </a:ext>
            </a:extLst>
          </p:cNvPr>
          <p:cNvSpPr txBox="1">
            <a:spLocks/>
          </p:cNvSpPr>
          <p:nvPr/>
        </p:nvSpPr>
        <p:spPr>
          <a:xfrm>
            <a:off x="192855" y="165550"/>
            <a:ext cx="11806290" cy="7235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6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Avec la baisse du Covid, les maladies ordinaires reprennent le dessus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6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Les troubles psychologiques s’installent comme 2ème motif d’arrêt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3361BED-11EB-4A38-9019-F4B75ECEC827}"/>
              </a:ext>
            </a:extLst>
          </p:cNvPr>
          <p:cNvSpPr txBox="1"/>
          <p:nvPr/>
        </p:nvSpPr>
        <p:spPr>
          <a:xfrm>
            <a:off x="7597830" y="5979675"/>
            <a:ext cx="20547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 arrêts de travail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DA8689-3E93-8AC0-5A5A-F7ED8EAE4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76E7A-8D0A-8E48-8DB3-ADA19FDD7FCC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DDECE4-A270-EB75-5ED9-C3738C614195}"/>
              </a:ext>
            </a:extLst>
          </p:cNvPr>
          <p:cNvSpPr txBox="1"/>
          <p:nvPr/>
        </p:nvSpPr>
        <p:spPr>
          <a:xfrm>
            <a:off x="3429155" y="6433837"/>
            <a:ext cx="5847035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i="1" dirty="0">
                <a:latin typeface="Calibri"/>
              </a:rPr>
              <a:t>Baromètre annuel Absentéisme 2025 - Les salariés &amp; les dirigeants face à l’arrêt de travail - Malakoff Humanis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9E328809-0676-DB47-06C5-6F59BEB50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72319"/>
              </p:ext>
            </p:extLst>
          </p:nvPr>
        </p:nvGraphicFramePr>
        <p:xfrm>
          <a:off x="1218616" y="1520681"/>
          <a:ext cx="8301869" cy="4559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Image 14">
            <a:extLst>
              <a:ext uri="{FF2B5EF4-FFF2-40B4-BE49-F238E27FC236}">
                <a16:creationId xmlns:a16="http://schemas.microsoft.com/office/drawing/2014/main" id="{CF83D824-0E4C-C9E4-BA45-DA22B45F0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025" y="3689693"/>
            <a:ext cx="196722" cy="2065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83DDDF2-BCBA-7F96-F8EB-5885790E1CA4}"/>
              </a:ext>
            </a:extLst>
          </p:cNvPr>
          <p:cNvSpPr/>
          <p:nvPr/>
        </p:nvSpPr>
        <p:spPr>
          <a:xfrm>
            <a:off x="847803" y="2263621"/>
            <a:ext cx="6614498" cy="46401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01EF722-5209-8E83-9CC1-3AFAB3A064C8}"/>
              </a:ext>
            </a:extLst>
          </p:cNvPr>
          <p:cNvSpPr txBox="1"/>
          <p:nvPr/>
        </p:nvSpPr>
        <p:spPr>
          <a:xfrm>
            <a:off x="10125699" y="1158722"/>
            <a:ext cx="4552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2024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9CA1807-2C61-94A6-D2A6-87B44265F4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693501">
            <a:off x="6550237" y="5655908"/>
            <a:ext cx="206838" cy="20683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04BFE08-A381-9336-A969-E96A59DEA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883" y="3037248"/>
            <a:ext cx="196722" cy="206559"/>
          </a:xfrm>
          <a:prstGeom prst="rect">
            <a:avLst/>
          </a:prstGeom>
        </p:spPr>
      </p:pic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7A9C55F1-853B-6D60-9756-DC8B1300C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523129"/>
              </p:ext>
            </p:extLst>
          </p:nvPr>
        </p:nvGraphicFramePr>
        <p:xfrm>
          <a:off x="9733266" y="1556064"/>
          <a:ext cx="1240118" cy="4529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118">
                  <a:extLst>
                    <a:ext uri="{9D8B030D-6E8A-4147-A177-3AD203B41FA5}">
                      <a16:colId xmlns:a16="http://schemas.microsoft.com/office/drawing/2014/main" val="183668547"/>
                    </a:ext>
                  </a:extLst>
                </a:gridCol>
              </a:tblGrid>
              <a:tr h="647092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3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8486771"/>
                  </a:ext>
                </a:extLst>
              </a:tr>
              <a:tr h="647092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3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9110398"/>
                  </a:ext>
                </a:extLst>
              </a:tr>
              <a:tr h="647092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3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4748050"/>
                  </a:ext>
                </a:extLst>
              </a:tr>
              <a:tr h="647092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3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2431938"/>
                  </a:ext>
                </a:extLst>
              </a:tr>
              <a:tr h="647092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3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7559695"/>
                  </a:ext>
                </a:extLst>
              </a:tr>
              <a:tr h="647092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3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8270438"/>
                  </a:ext>
                </a:extLst>
              </a:tr>
              <a:tr h="647092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3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2249918"/>
                  </a:ext>
                </a:extLst>
              </a:tr>
            </a:tbl>
          </a:graphicData>
        </a:graphic>
      </p:graphicFrame>
      <p:sp>
        <p:nvSpPr>
          <p:cNvPr id="29" name="ZoneTexte 28">
            <a:extLst>
              <a:ext uri="{FF2B5EF4-FFF2-40B4-BE49-F238E27FC236}">
                <a16:creationId xmlns:a16="http://schemas.microsoft.com/office/drawing/2014/main" id="{BAA33970-2B07-8180-3C5F-F1B165CFDC95}"/>
              </a:ext>
            </a:extLst>
          </p:cNvPr>
          <p:cNvSpPr txBox="1"/>
          <p:nvPr/>
        </p:nvSpPr>
        <p:spPr>
          <a:xfrm>
            <a:off x="10973384" y="1158347"/>
            <a:ext cx="4552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fr-FR" sz="1600" b="1" dirty="0">
                <a:solidFill>
                  <a:srgbClr val="7030A0"/>
                </a:solidFill>
                <a:latin typeface="Arial" panose="020B0604020202020204"/>
              </a:rPr>
              <a:t>2023</a:t>
            </a:r>
          </a:p>
        </p:txBody>
      </p:sp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4ED27E54-663C-C9F4-FB7B-F06ED1975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968807"/>
              </p:ext>
            </p:extLst>
          </p:nvPr>
        </p:nvGraphicFramePr>
        <p:xfrm>
          <a:off x="10581322" y="1550524"/>
          <a:ext cx="1240118" cy="4529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118">
                  <a:extLst>
                    <a:ext uri="{9D8B030D-6E8A-4147-A177-3AD203B41FA5}">
                      <a16:colId xmlns:a16="http://schemas.microsoft.com/office/drawing/2014/main" val="183668547"/>
                    </a:ext>
                  </a:extLst>
                </a:gridCol>
              </a:tblGrid>
              <a:tr h="647092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3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8486771"/>
                  </a:ext>
                </a:extLst>
              </a:tr>
              <a:tr h="647092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3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9110398"/>
                  </a:ext>
                </a:extLst>
              </a:tr>
              <a:tr h="647092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3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4748050"/>
                  </a:ext>
                </a:extLst>
              </a:tr>
              <a:tr h="647092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3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2431938"/>
                  </a:ext>
                </a:extLst>
              </a:tr>
              <a:tr h="647092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3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7559695"/>
                  </a:ext>
                </a:extLst>
              </a:tr>
              <a:tr h="647092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3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8270438"/>
                  </a:ext>
                </a:extLst>
              </a:tr>
              <a:tr h="647092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3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2249918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0C1043AD-7DAA-68BA-3DD0-5C167515588C}"/>
              </a:ext>
            </a:extLst>
          </p:cNvPr>
          <p:cNvSpPr/>
          <p:nvPr/>
        </p:nvSpPr>
        <p:spPr>
          <a:xfrm>
            <a:off x="885633" y="1553955"/>
            <a:ext cx="8715567" cy="5542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8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87E667D3-DB1D-17BF-5E18-5D915A9564DD}"/>
              </a:ext>
            </a:extLst>
          </p:cNvPr>
          <p:cNvSpPr txBox="1">
            <a:spLocks/>
          </p:cNvSpPr>
          <p:nvPr/>
        </p:nvSpPr>
        <p:spPr>
          <a:xfrm>
            <a:off x="10341809" y="6450133"/>
            <a:ext cx="397008" cy="11259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476E7A-8D0A-8E48-8DB3-ADA19FDD7FCC}" type="slidenum">
              <a:rPr lang="fr-FR" sz="900" smtClean="0"/>
              <a:pPr/>
              <a:t>13</a:t>
            </a:fld>
            <a:endParaRPr lang="fr-FR" sz="900"/>
          </a:p>
        </p:txBody>
      </p:sp>
      <p:sp>
        <p:nvSpPr>
          <p:cNvPr id="20" name="TextBox 32">
            <a:extLst>
              <a:ext uri="{FF2B5EF4-FFF2-40B4-BE49-F238E27FC236}">
                <a16:creationId xmlns:a16="http://schemas.microsoft.com/office/drawing/2014/main" id="{8F7D9F02-5C95-D4AF-E510-2F7AB6279580}"/>
              </a:ext>
            </a:extLst>
          </p:cNvPr>
          <p:cNvSpPr txBox="1"/>
          <p:nvPr/>
        </p:nvSpPr>
        <p:spPr>
          <a:xfrm>
            <a:off x="525162" y="274677"/>
            <a:ext cx="1073092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latin typeface="Poppins" panose="00000500000000000000" pitchFamily="2" charset="0"/>
                <a:cs typeface="Poppins" panose="00000500000000000000" pitchFamily="2" charset="0"/>
              </a:rPr>
              <a:t>Un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fr-FR" sz="2800" b="1" dirty="0">
                <a:latin typeface="Poppins" panose="00000500000000000000" pitchFamily="2" charset="0"/>
                <a:cs typeface="Poppins" panose="00000500000000000000" pitchFamily="2" charset="0"/>
              </a:rPr>
              <a:t>arrêt long sur 4 est lié à des troubles psychologiques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B33E1939-5993-ADBF-1341-42B5A0882936}"/>
              </a:ext>
            </a:extLst>
          </p:cNvPr>
          <p:cNvSpPr txBox="1">
            <a:spLocks/>
          </p:cNvSpPr>
          <p:nvPr/>
        </p:nvSpPr>
        <p:spPr>
          <a:xfrm>
            <a:off x="3167853" y="1202450"/>
            <a:ext cx="5568079" cy="19569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all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Motifs des arrêts de travail prescrits selon leur durée</a:t>
            </a:r>
            <a:endParaRPr kumimoji="0" lang="fr-FR" sz="1400" b="1" i="0" u="sng" strike="noStrike" kern="1200" cap="all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highlight>
                <a:srgbClr val="808080"/>
              </a:highlight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BD5A4CF-DC4C-4D03-0EF7-22AE90AB9D43}"/>
              </a:ext>
            </a:extLst>
          </p:cNvPr>
          <p:cNvSpPr txBox="1"/>
          <p:nvPr/>
        </p:nvSpPr>
        <p:spPr>
          <a:xfrm>
            <a:off x="3045320" y="6447309"/>
            <a:ext cx="5690612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Baromètre annuel Absentéisme 2025 - Les salariés &amp; les dirigeants face à l’arrêt de travail - Malakoff Humanis</a:t>
            </a:r>
          </a:p>
        </p:txBody>
      </p:sp>
      <p:sp>
        <p:nvSpPr>
          <p:cNvPr id="29" name="Forme libre 5">
            <a:extLst>
              <a:ext uri="{FF2B5EF4-FFF2-40B4-BE49-F238E27FC236}">
                <a16:creationId xmlns:a16="http://schemas.microsoft.com/office/drawing/2014/main" id="{FAADE200-F1DE-763A-AAB3-FDBE87389036}"/>
              </a:ext>
            </a:extLst>
          </p:cNvPr>
          <p:cNvSpPr/>
          <p:nvPr/>
        </p:nvSpPr>
        <p:spPr>
          <a:xfrm>
            <a:off x="6643490" y="2011076"/>
            <a:ext cx="2137773" cy="376003"/>
          </a:xfrm>
          <a:custGeom>
            <a:avLst/>
            <a:gdLst>
              <a:gd name="connsiteX0" fmla="*/ 0 w 2291508"/>
              <a:gd name="connsiteY0" fmla="*/ 181203 h 1018485"/>
              <a:gd name="connsiteX1" fmla="*/ 1619479 w 2291508"/>
              <a:gd name="connsiteY1" fmla="*/ 60017 h 1018485"/>
              <a:gd name="connsiteX2" fmla="*/ 2291508 w 2291508"/>
              <a:gd name="connsiteY2" fmla="*/ 1018485 h 101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1508" h="1018485">
                <a:moveTo>
                  <a:pt x="0" y="181203"/>
                </a:moveTo>
                <a:cubicBezTo>
                  <a:pt x="618780" y="50836"/>
                  <a:pt x="1237561" y="-79530"/>
                  <a:pt x="1619479" y="60017"/>
                </a:cubicBezTo>
                <a:cubicBezTo>
                  <a:pt x="2001397" y="199564"/>
                  <a:pt x="2146452" y="609024"/>
                  <a:pt x="2291508" y="1018485"/>
                </a:cubicBezTo>
              </a:path>
            </a:pathLst>
          </a:custGeom>
          <a:noFill/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6" name="Forme libre 7">
            <a:extLst>
              <a:ext uri="{FF2B5EF4-FFF2-40B4-BE49-F238E27FC236}">
                <a16:creationId xmlns:a16="http://schemas.microsoft.com/office/drawing/2014/main" id="{3FEDFACA-8F85-9D6D-DA57-0CB3E052D886}"/>
              </a:ext>
            </a:extLst>
          </p:cNvPr>
          <p:cNvSpPr/>
          <p:nvPr/>
        </p:nvSpPr>
        <p:spPr>
          <a:xfrm rot="563628">
            <a:off x="4899827" y="3405047"/>
            <a:ext cx="264718" cy="1226201"/>
          </a:xfrm>
          <a:custGeom>
            <a:avLst/>
            <a:gdLst>
              <a:gd name="connsiteX0" fmla="*/ 264718 w 264718"/>
              <a:gd name="connsiteY0" fmla="*/ 0 h 685800"/>
              <a:gd name="connsiteX1" fmla="*/ 23 w 264718"/>
              <a:gd name="connsiteY1" fmla="*/ 228600 h 685800"/>
              <a:gd name="connsiteX2" fmla="*/ 252686 w 264718"/>
              <a:gd name="connsiteY2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718" h="685800">
                <a:moveTo>
                  <a:pt x="264718" y="0"/>
                </a:moveTo>
                <a:cubicBezTo>
                  <a:pt x="133373" y="57150"/>
                  <a:pt x="2028" y="114300"/>
                  <a:pt x="23" y="228600"/>
                </a:cubicBezTo>
                <a:cubicBezTo>
                  <a:pt x="-1982" y="342900"/>
                  <a:pt x="125352" y="514350"/>
                  <a:pt x="252686" y="685800"/>
                </a:cubicBezTo>
              </a:path>
            </a:pathLst>
          </a:custGeom>
          <a:noFill/>
          <a:ln w="38100">
            <a:solidFill>
              <a:srgbClr val="1D7A7C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7" name="Forme libre 8">
            <a:extLst>
              <a:ext uri="{FF2B5EF4-FFF2-40B4-BE49-F238E27FC236}">
                <a16:creationId xmlns:a16="http://schemas.microsoft.com/office/drawing/2014/main" id="{797C17B6-F283-8423-6CA8-208D03A562D2}"/>
              </a:ext>
            </a:extLst>
          </p:cNvPr>
          <p:cNvSpPr/>
          <p:nvPr/>
        </p:nvSpPr>
        <p:spPr>
          <a:xfrm rot="162571">
            <a:off x="3457279" y="1853581"/>
            <a:ext cx="2290163" cy="525052"/>
          </a:xfrm>
          <a:custGeom>
            <a:avLst/>
            <a:gdLst>
              <a:gd name="connsiteX0" fmla="*/ 2153653 w 2153653"/>
              <a:gd name="connsiteY0" fmla="*/ 37699 h 615214"/>
              <a:gd name="connsiteX1" fmla="*/ 1106906 w 2153653"/>
              <a:gd name="connsiteY1" fmla="*/ 61762 h 615214"/>
              <a:gd name="connsiteX2" fmla="*/ 0 w 2153653"/>
              <a:gd name="connsiteY2" fmla="*/ 615214 h 61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3653" h="615214">
                <a:moveTo>
                  <a:pt x="2153653" y="37699"/>
                </a:moveTo>
                <a:cubicBezTo>
                  <a:pt x="1809750" y="1604"/>
                  <a:pt x="1465848" y="-34490"/>
                  <a:pt x="1106906" y="61762"/>
                </a:cubicBezTo>
                <a:cubicBezTo>
                  <a:pt x="747964" y="158014"/>
                  <a:pt x="373982" y="386614"/>
                  <a:pt x="0" y="615214"/>
                </a:cubicBezTo>
              </a:path>
            </a:pathLst>
          </a:custGeom>
          <a:noFill/>
          <a:ln w="38100">
            <a:solidFill>
              <a:srgbClr val="FF4B33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118" name="Graphique 117">
            <a:extLst>
              <a:ext uri="{FF2B5EF4-FFF2-40B4-BE49-F238E27FC236}">
                <a16:creationId xmlns:a16="http://schemas.microsoft.com/office/drawing/2014/main" id="{1B6FA224-FC19-DC0B-7901-BCC1248BC6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8902" y="1740672"/>
          <a:ext cx="2488224" cy="248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0" name="Graphique 119">
            <a:extLst>
              <a:ext uri="{FF2B5EF4-FFF2-40B4-BE49-F238E27FC236}">
                <a16:creationId xmlns:a16="http://schemas.microsoft.com/office/drawing/2014/main" id="{6A233C58-8F4F-8439-9AA5-45ABC0FA109B}"/>
              </a:ext>
            </a:extLst>
          </p:cNvPr>
          <p:cNvGraphicFramePr/>
          <p:nvPr/>
        </p:nvGraphicFramePr>
        <p:xfrm>
          <a:off x="95250" y="2442761"/>
          <a:ext cx="4446496" cy="141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1" name="Graphique 120">
            <a:extLst>
              <a:ext uri="{FF2B5EF4-FFF2-40B4-BE49-F238E27FC236}">
                <a16:creationId xmlns:a16="http://schemas.microsoft.com/office/drawing/2014/main" id="{06F7C796-6482-6C39-7234-17D13E0895AE}"/>
              </a:ext>
            </a:extLst>
          </p:cNvPr>
          <p:cNvGraphicFramePr/>
          <p:nvPr/>
        </p:nvGraphicFramePr>
        <p:xfrm>
          <a:off x="3396704" y="4708301"/>
          <a:ext cx="4469088" cy="1133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2" name="Graphique 121">
            <a:extLst>
              <a:ext uri="{FF2B5EF4-FFF2-40B4-BE49-F238E27FC236}">
                <a16:creationId xmlns:a16="http://schemas.microsoft.com/office/drawing/2014/main" id="{CB7283A5-E2C1-B3A1-E110-267C517597FF}"/>
              </a:ext>
            </a:extLst>
          </p:cNvPr>
          <p:cNvGraphicFramePr/>
          <p:nvPr/>
        </p:nvGraphicFramePr>
        <p:xfrm>
          <a:off x="7254464" y="2371966"/>
          <a:ext cx="4469089" cy="1133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8" name="Rectangle 127">
            <a:extLst>
              <a:ext uri="{FF2B5EF4-FFF2-40B4-BE49-F238E27FC236}">
                <a16:creationId xmlns:a16="http://schemas.microsoft.com/office/drawing/2014/main" id="{7B2F9E85-D927-ECB0-68A4-C7B5C3B6B8ED}"/>
              </a:ext>
            </a:extLst>
          </p:cNvPr>
          <p:cNvSpPr/>
          <p:nvPr/>
        </p:nvSpPr>
        <p:spPr>
          <a:xfrm>
            <a:off x="95250" y="2441995"/>
            <a:ext cx="3694950" cy="558219"/>
          </a:xfrm>
          <a:prstGeom prst="rect">
            <a:avLst/>
          </a:prstGeom>
          <a:noFill/>
          <a:ln w="25400">
            <a:solidFill>
              <a:srgbClr val="FF4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38" name="Image 137">
            <a:extLst>
              <a:ext uri="{FF2B5EF4-FFF2-40B4-BE49-F238E27FC236}">
                <a16:creationId xmlns:a16="http://schemas.microsoft.com/office/drawing/2014/main" id="{045E10D5-B048-6C43-8346-6C5D82F014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9143" y="2503490"/>
            <a:ext cx="129269" cy="135733"/>
          </a:xfrm>
          <a:prstGeom prst="rect">
            <a:avLst/>
          </a:prstGeom>
        </p:spPr>
      </p:pic>
      <p:pic>
        <p:nvPicPr>
          <p:cNvPr id="139" name="Image 138">
            <a:extLst>
              <a:ext uri="{FF2B5EF4-FFF2-40B4-BE49-F238E27FC236}">
                <a16:creationId xmlns:a16="http://schemas.microsoft.com/office/drawing/2014/main" id="{5E4FFDA4-FEC7-E25F-E842-8E8D251727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105" y="2782131"/>
            <a:ext cx="129269" cy="135733"/>
          </a:xfrm>
          <a:prstGeom prst="rect">
            <a:avLst/>
          </a:prstGeom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0F8C3288-58A1-D3F6-336F-8CC69CFF7781}"/>
              </a:ext>
            </a:extLst>
          </p:cNvPr>
          <p:cNvSpPr/>
          <p:nvPr/>
        </p:nvSpPr>
        <p:spPr>
          <a:xfrm>
            <a:off x="3414048" y="4985018"/>
            <a:ext cx="3402388" cy="291027"/>
          </a:xfrm>
          <a:prstGeom prst="rect">
            <a:avLst/>
          </a:prstGeom>
          <a:noFill/>
          <a:ln>
            <a:solidFill>
              <a:srgbClr val="FF4B3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1" name="Groupe 140">
            <a:extLst>
              <a:ext uri="{FF2B5EF4-FFF2-40B4-BE49-F238E27FC236}">
                <a16:creationId xmlns:a16="http://schemas.microsoft.com/office/drawing/2014/main" id="{5AB9C6CC-4E6F-C375-A905-11372079C4AD}"/>
              </a:ext>
            </a:extLst>
          </p:cNvPr>
          <p:cNvGrpSpPr/>
          <p:nvPr/>
        </p:nvGrpSpPr>
        <p:grpSpPr>
          <a:xfrm>
            <a:off x="8967774" y="4793159"/>
            <a:ext cx="2150499" cy="999672"/>
            <a:chOff x="9607290" y="4803430"/>
            <a:chExt cx="2397813" cy="1120485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CFDAE6F-2C71-668F-B295-45C15837F15D}"/>
                </a:ext>
              </a:extLst>
            </p:cNvPr>
            <p:cNvSpPr/>
            <p:nvPr/>
          </p:nvSpPr>
          <p:spPr>
            <a:xfrm>
              <a:off x="9607290" y="4803430"/>
              <a:ext cx="2225012" cy="11204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1497960-5526-296B-4B86-DAF4C6F32B14}"/>
                </a:ext>
              </a:extLst>
            </p:cNvPr>
            <p:cNvSpPr/>
            <p:nvPr/>
          </p:nvSpPr>
          <p:spPr>
            <a:xfrm>
              <a:off x="9817973" y="4946533"/>
              <a:ext cx="231355" cy="12453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6E0B5B15-51DD-8808-1BD4-8B81ADB99060}"/>
                </a:ext>
              </a:extLst>
            </p:cNvPr>
            <p:cNvSpPr txBox="1"/>
            <p:nvPr/>
          </p:nvSpPr>
          <p:spPr>
            <a:xfrm>
              <a:off x="10264631" y="5616138"/>
              <a:ext cx="15676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>
                  <a:latin typeface="Poppins" panose="00000500000000000000" pitchFamily="2" charset="0"/>
                  <a:cs typeface="Poppins" panose="00000500000000000000" pitchFamily="2" charset="0"/>
                </a:rPr>
                <a:t>&gt; 30 jours</a:t>
              </a:r>
            </a:p>
          </p:txBody>
        </p:sp>
        <p:sp>
          <p:nvSpPr>
            <p:cNvPr id="145" name="ZoneTexte 144">
              <a:extLst>
                <a:ext uri="{FF2B5EF4-FFF2-40B4-BE49-F238E27FC236}">
                  <a16:creationId xmlns:a16="http://schemas.microsoft.com/office/drawing/2014/main" id="{BD0E17C4-B358-5D83-6EA5-CBDB9DB19AD6}"/>
                </a:ext>
              </a:extLst>
            </p:cNvPr>
            <p:cNvSpPr txBox="1"/>
            <p:nvPr/>
          </p:nvSpPr>
          <p:spPr>
            <a:xfrm>
              <a:off x="10225215" y="5238923"/>
              <a:ext cx="175623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>
                  <a:latin typeface="Poppins" panose="00000500000000000000" pitchFamily="2" charset="0"/>
                  <a:cs typeface="Poppins" panose="00000500000000000000" pitchFamily="2" charset="0"/>
                </a:rPr>
                <a:t>de 4 à 30 jours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056997A-BEB1-313C-1833-AB232ADA8AC5}"/>
                </a:ext>
              </a:extLst>
            </p:cNvPr>
            <p:cNvSpPr/>
            <p:nvPr/>
          </p:nvSpPr>
          <p:spPr>
            <a:xfrm>
              <a:off x="9817972" y="5310487"/>
              <a:ext cx="231355" cy="12453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740BCF9-E5A8-C77D-755F-41BB9D5EE0BD}"/>
                </a:ext>
              </a:extLst>
            </p:cNvPr>
            <p:cNvSpPr/>
            <p:nvPr/>
          </p:nvSpPr>
          <p:spPr>
            <a:xfrm>
              <a:off x="9817972" y="5684683"/>
              <a:ext cx="231355" cy="12453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48" name="ZoneTexte 147">
              <a:extLst>
                <a:ext uri="{FF2B5EF4-FFF2-40B4-BE49-F238E27FC236}">
                  <a16:creationId xmlns:a16="http://schemas.microsoft.com/office/drawing/2014/main" id="{E997FB85-D8EB-BF6D-4ED4-21EEA1BA59DE}"/>
                </a:ext>
              </a:extLst>
            </p:cNvPr>
            <p:cNvSpPr txBox="1"/>
            <p:nvPr/>
          </p:nvSpPr>
          <p:spPr>
            <a:xfrm>
              <a:off x="10214630" y="4876343"/>
              <a:ext cx="179047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dirty="0">
                  <a:latin typeface="Poppins" panose="00000500000000000000" pitchFamily="2" charset="0"/>
                  <a:cs typeface="Poppins" panose="00000500000000000000" pitchFamily="2" charset="0"/>
                </a:rPr>
                <a:t>de 1 à 3 jours   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C0D75626-0CD2-1634-CC58-F56688504F8C}"/>
              </a:ext>
            </a:extLst>
          </p:cNvPr>
          <p:cNvSpPr txBox="1"/>
          <p:nvPr/>
        </p:nvSpPr>
        <p:spPr>
          <a:xfrm>
            <a:off x="7597830" y="5979675"/>
            <a:ext cx="20547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 arrêts de travail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DF307E6-00F0-48C7-595F-D5127BAC934A}"/>
              </a:ext>
            </a:extLst>
          </p:cNvPr>
          <p:cNvSpPr txBox="1"/>
          <p:nvPr/>
        </p:nvSpPr>
        <p:spPr>
          <a:xfrm>
            <a:off x="4087484" y="2798200"/>
            <a:ext cx="484632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000" dirty="0">
                <a:solidFill>
                  <a:schemeClr val="accent1"/>
                </a:solidFill>
              </a:rPr>
              <a:t>+ 3 pts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ED3D6B-71FF-ACCC-8E19-A6B7F764D8E5}"/>
              </a:ext>
            </a:extLst>
          </p:cNvPr>
          <p:cNvSpPr txBox="1"/>
          <p:nvPr/>
        </p:nvSpPr>
        <p:spPr>
          <a:xfrm>
            <a:off x="4075227" y="2476574"/>
            <a:ext cx="484632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000" dirty="0">
                <a:solidFill>
                  <a:schemeClr val="accent1"/>
                </a:solidFill>
              </a:rPr>
              <a:t>+ 3 pts</a:t>
            </a:r>
          </a:p>
        </p:txBody>
      </p:sp>
    </p:spTree>
    <p:extLst>
      <p:ext uri="{BB962C8B-B14F-4D97-AF65-F5344CB8AC3E}">
        <p14:creationId xmlns:p14="http://schemas.microsoft.com/office/powerpoint/2010/main" val="148379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67435-D56B-C206-CD7B-75964F822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65056A81-FDD0-DF8D-4C0E-05317C2F7DF3}"/>
              </a:ext>
            </a:extLst>
          </p:cNvPr>
          <p:cNvGraphicFramePr/>
          <p:nvPr/>
        </p:nvGraphicFramePr>
        <p:xfrm>
          <a:off x="6964974" y="1412302"/>
          <a:ext cx="4694391" cy="480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6B6A09-7FD0-82E5-14BA-2FA102549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A9FC1D-3DD2-4A92-9E3B-6AB9C514B013}" type="slidenum">
              <a:rPr lang="fr-FR" smtClean="0"/>
              <a:pPr/>
              <a:t>14</a:t>
            </a:fld>
            <a:endParaRPr lang="fr-FR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7E72C51-942D-6CDB-62A5-5A2DC603828B}"/>
              </a:ext>
            </a:extLst>
          </p:cNvPr>
          <p:cNvGraphicFramePr>
            <a:graphicFrameLocks noGrp="1"/>
          </p:cNvGraphicFramePr>
          <p:nvPr/>
        </p:nvGraphicFramePr>
        <p:xfrm>
          <a:off x="434714" y="1412302"/>
          <a:ext cx="6673234" cy="4863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73234">
                  <a:extLst>
                    <a:ext uri="{9D8B030D-6E8A-4147-A177-3AD203B41FA5}">
                      <a16:colId xmlns:a16="http://schemas.microsoft.com/office/drawing/2014/main" val="2866170129"/>
                    </a:ext>
                  </a:extLst>
                </a:gridCol>
              </a:tblGrid>
              <a:tr h="54034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Les exigences de votre travail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579142"/>
                  </a:ext>
                </a:extLst>
              </a:tr>
              <a:tr h="540342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Des problèmes liés aux pratiques managériales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342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L’environnement et les rapports sociaux au travail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331237"/>
                  </a:ext>
                </a:extLst>
              </a:tr>
              <a:tr h="540342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Des difficultés de conciliation entre votre vie privée et professionnelle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903880"/>
                  </a:ext>
                </a:extLst>
              </a:tr>
              <a:tr h="540342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Des difficultés psychologiques personnelles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136853"/>
                  </a:ext>
                </a:extLst>
              </a:tr>
              <a:tr h="54034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La non-prise en compte de vos qualités et de vos attentes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119670"/>
                  </a:ext>
                </a:extLst>
              </a:tr>
              <a:tr h="540342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Un manque de sens dans votre travail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66837"/>
                  </a:ext>
                </a:extLst>
              </a:tr>
              <a:tr h="540342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Des changements au sein de votre entreprise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02897"/>
                  </a:ext>
                </a:extLst>
              </a:tr>
              <a:tr h="540342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Un conflit entre vos valeurs et celles de votre entreprise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063482"/>
                  </a:ext>
                </a:extLst>
              </a:tr>
            </a:tbl>
          </a:graphicData>
        </a:graphic>
      </p:graphicFrame>
      <p:sp>
        <p:nvSpPr>
          <p:cNvPr id="3" name="Titre 1">
            <a:extLst>
              <a:ext uri="{FF2B5EF4-FFF2-40B4-BE49-F238E27FC236}">
                <a16:creationId xmlns:a16="http://schemas.microsoft.com/office/drawing/2014/main" id="{39739C9D-7569-A5BE-4BA3-04B2F947361E}"/>
              </a:ext>
            </a:extLst>
          </p:cNvPr>
          <p:cNvSpPr txBox="1">
            <a:spLocks/>
          </p:cNvSpPr>
          <p:nvPr/>
        </p:nvSpPr>
        <p:spPr>
          <a:xfrm>
            <a:off x="148498" y="175655"/>
            <a:ext cx="12043502" cy="73692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6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Arrêts pour motif psychologique : les salariés concernés pointent avant tout les exigences de leur travail et les pratiques managériales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0E80E8C-FDE8-F0AF-F100-D53F459ABB81}"/>
              </a:ext>
            </a:extLst>
          </p:cNvPr>
          <p:cNvCxnSpPr/>
          <p:nvPr/>
        </p:nvCxnSpPr>
        <p:spPr>
          <a:xfrm>
            <a:off x="434714" y="3025866"/>
            <a:ext cx="1038818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C72BCDD1-5D21-4F0D-6DB0-260C51AB3AF1}"/>
              </a:ext>
            </a:extLst>
          </p:cNvPr>
          <p:cNvSpPr txBox="1"/>
          <p:nvPr/>
        </p:nvSpPr>
        <p:spPr>
          <a:xfrm>
            <a:off x="3300073" y="6387671"/>
            <a:ext cx="6012096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Baromètre annuel Absentéisme 2025 - Les salariés &amp; les dirigeants face à l’arrêt de travail - Malakoff Humanis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0F8C26-6F6D-B797-97DF-0F2C531648A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2693501">
            <a:off x="9710041" y="2156683"/>
            <a:ext cx="175331" cy="12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57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16620E1-C554-2E0F-ABC0-9AAB13565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76E7A-8D0A-8E48-8DB3-ADA19FDD7FCC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0167A1DE-29FC-2F73-B699-6E690F3BA312}"/>
              </a:ext>
            </a:extLst>
          </p:cNvPr>
          <p:cNvSpPr txBox="1">
            <a:spLocks/>
          </p:cNvSpPr>
          <p:nvPr/>
        </p:nvSpPr>
        <p:spPr>
          <a:xfrm>
            <a:off x="620465" y="341385"/>
            <a:ext cx="12192000" cy="39138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messages à retenir…</a:t>
            </a:r>
            <a:endParaRPr lang="fr-FR" sz="28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85496AA-0F91-072B-130E-13A210C50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r="40245"/>
          <a:stretch/>
        </p:blipFill>
        <p:spPr bwMode="auto">
          <a:xfrm>
            <a:off x="9609222" y="71918"/>
            <a:ext cx="2112920" cy="228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36EAD97-9FE8-C3DA-5A21-6245926CDA83}"/>
              </a:ext>
            </a:extLst>
          </p:cNvPr>
          <p:cNvSpPr txBox="1"/>
          <p:nvPr/>
        </p:nvSpPr>
        <p:spPr>
          <a:xfrm>
            <a:off x="2866417" y="6401199"/>
            <a:ext cx="6032938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Source : Baromètre annuel Absentéisme </a:t>
            </a:r>
            <a:r>
              <a:rPr lang="fr-FR" sz="900" i="1" dirty="0">
                <a:latin typeface="Calibri"/>
              </a:rPr>
              <a:t>2025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- Les salariés &amp; les dirigeants face à l’arrêt de travail – Malakoff Humanis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77ADCA0C-BB99-6356-7CC4-998CC40AC4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t="-838" r="29" b="-232"/>
          <a:stretch/>
        </p:blipFill>
        <p:spPr>
          <a:xfrm>
            <a:off x="717898" y="1624404"/>
            <a:ext cx="1050083" cy="79748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E20EFFA-53CA-FB7E-9BB0-60EF8D1D2785}"/>
              </a:ext>
            </a:extLst>
          </p:cNvPr>
          <p:cNvSpPr txBox="1"/>
          <p:nvPr/>
        </p:nvSpPr>
        <p:spPr>
          <a:xfrm>
            <a:off x="722446" y="1515314"/>
            <a:ext cx="1040986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>
                <a:ln w="12700" cap="sq">
                  <a:solidFill>
                    <a:srgbClr val="FF4B33"/>
                  </a:solidFill>
                  <a:miter lim="800000"/>
                </a:ln>
                <a:noFill/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1</a:t>
            </a:r>
            <a:endParaRPr kumimoji="0" lang="fr-FR" sz="6000" b="0" i="0" u="none" strike="noStrike" kern="1200" cap="none" spc="0" normalizeH="0" baseline="0" noProof="0">
              <a:ln w="12700" cap="sq">
                <a:solidFill>
                  <a:srgbClr val="FF4B33"/>
                </a:solidFill>
                <a:miter lim="800000"/>
              </a:ln>
              <a:noFill/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C013B7A-3D98-22A0-B046-96E68D6BA0A6}"/>
              </a:ext>
            </a:extLst>
          </p:cNvPr>
          <p:cNvSpPr txBox="1"/>
          <p:nvPr/>
        </p:nvSpPr>
        <p:spPr>
          <a:xfrm>
            <a:off x="2145673" y="1558767"/>
            <a:ext cx="51421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Un </a:t>
            </a:r>
            <a:r>
              <a:rPr lang="fr-FR" sz="24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absentéisme</a:t>
            </a: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 toujours fort mais qui s’est </a:t>
            </a:r>
            <a:r>
              <a:rPr lang="fr-FR" sz="24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stabilisé, </a:t>
            </a: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à 42%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424CD83B-FB66-DDC5-C0D6-6313C2D6D2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1" t="-838" r="29" b="-232"/>
          <a:stretch/>
        </p:blipFill>
        <p:spPr>
          <a:xfrm>
            <a:off x="710404" y="3432082"/>
            <a:ext cx="1050083" cy="79748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C71F242-2731-EB01-C8E6-CC280411F9B8}"/>
              </a:ext>
            </a:extLst>
          </p:cNvPr>
          <p:cNvSpPr txBox="1"/>
          <p:nvPr/>
        </p:nvSpPr>
        <p:spPr>
          <a:xfrm>
            <a:off x="618638" y="3323024"/>
            <a:ext cx="1233614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>
                <a:ln w="12700" cap="sq">
                  <a:solidFill>
                    <a:schemeClr val="accent4">
                      <a:lumMod val="75000"/>
                    </a:schemeClr>
                  </a:solidFill>
                  <a:miter lim="800000"/>
                </a:ln>
                <a:noFill/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2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9AFB9A67-7316-1245-B5AC-4A2785F867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" t="-838" r="29" b="-232"/>
          <a:stretch/>
        </p:blipFill>
        <p:spPr>
          <a:xfrm>
            <a:off x="744565" y="5098853"/>
            <a:ext cx="1050083" cy="79748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90C24E0-4EDB-2A6F-CA01-862FC16DDA0E}"/>
              </a:ext>
            </a:extLst>
          </p:cNvPr>
          <p:cNvSpPr txBox="1"/>
          <p:nvPr/>
        </p:nvSpPr>
        <p:spPr>
          <a:xfrm flipH="1">
            <a:off x="707920" y="4989762"/>
            <a:ext cx="1144332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>
                <a:ln w="12700" cap="sq">
                  <a:solidFill>
                    <a:schemeClr val="accent5">
                      <a:lumMod val="75000"/>
                    </a:schemeClr>
                  </a:solidFill>
                  <a:miter lim="800000"/>
                </a:ln>
                <a:noFill/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0042064-A685-525C-447F-53BABC5279E3}"/>
              </a:ext>
            </a:extLst>
          </p:cNvPr>
          <p:cNvSpPr txBox="1"/>
          <p:nvPr/>
        </p:nvSpPr>
        <p:spPr>
          <a:xfrm>
            <a:off x="2145672" y="3323502"/>
            <a:ext cx="87308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Des </a:t>
            </a:r>
            <a:r>
              <a:rPr lang="fr-FR" sz="2400" b="1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populations</a:t>
            </a: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 davantage concernées : </a:t>
            </a:r>
            <a:b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jeunes, managers, femmes, plus fragiles (plus d’1 sur 2)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4AC67C1-7FBF-4B4F-141D-F3473FD99C27}"/>
              </a:ext>
            </a:extLst>
          </p:cNvPr>
          <p:cNvSpPr txBox="1"/>
          <p:nvPr/>
        </p:nvSpPr>
        <p:spPr>
          <a:xfrm>
            <a:off x="2145672" y="5207773"/>
            <a:ext cx="87308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Les </a:t>
            </a: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troubles psychologiques </a:t>
            </a:r>
            <a:r>
              <a:rPr lang="fr-FR" sz="24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s’installent comme 2ème motif d’arrêt (1 arrêt long sur 4)</a:t>
            </a:r>
          </a:p>
        </p:txBody>
      </p:sp>
    </p:spTree>
    <p:extLst>
      <p:ext uri="{BB962C8B-B14F-4D97-AF65-F5344CB8AC3E}">
        <p14:creationId xmlns:p14="http://schemas.microsoft.com/office/powerpoint/2010/main" val="1494840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34472F-011A-4399-5996-8F65B135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76E7A-8D0A-8E48-8DB3-ADA19FDD7FCC}" type="slidenum">
              <a:rPr lang="fr-FR" smtClean="0"/>
              <a:pPr/>
              <a:t>16</a:t>
            </a:fld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46B67E6-00F4-3D46-FBCE-13692E4DA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7044193">
            <a:off x="989015" y="1985940"/>
            <a:ext cx="1817430" cy="1958262"/>
            <a:chOff x="3244588" y="3756264"/>
            <a:chExt cx="2215878" cy="204134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" name="Ellipse 15">
              <a:extLst>
                <a:ext uri="{FF2B5EF4-FFF2-40B4-BE49-F238E27FC236}">
                  <a16:creationId xmlns:a16="http://schemas.microsoft.com/office/drawing/2014/main" id="{392DDD55-2759-B0E8-5222-45D22040F5B8}"/>
                </a:ext>
              </a:extLst>
            </p:cNvPr>
            <p:cNvSpPr/>
            <p:nvPr/>
          </p:nvSpPr>
          <p:spPr>
            <a:xfrm>
              <a:off x="3244588" y="3896229"/>
              <a:ext cx="2215878" cy="1901378"/>
            </a:xfrm>
            <a:custGeom>
              <a:avLst/>
              <a:gdLst>
                <a:gd name="connsiteX0" fmla="*/ 0 w 2360402"/>
                <a:gd name="connsiteY0" fmla="*/ 1098550 h 2197100"/>
                <a:gd name="connsiteX1" fmla="*/ 1180201 w 2360402"/>
                <a:gd name="connsiteY1" fmla="*/ 0 h 2197100"/>
                <a:gd name="connsiteX2" fmla="*/ 2360402 w 2360402"/>
                <a:gd name="connsiteY2" fmla="*/ 1098550 h 2197100"/>
                <a:gd name="connsiteX3" fmla="*/ 1180201 w 2360402"/>
                <a:gd name="connsiteY3" fmla="*/ 2197100 h 2197100"/>
                <a:gd name="connsiteX4" fmla="*/ 0 w 2360402"/>
                <a:gd name="connsiteY4" fmla="*/ 1098550 h 2197100"/>
                <a:gd name="connsiteX0" fmla="*/ 0 w 2226587"/>
                <a:gd name="connsiteY0" fmla="*/ 1098550 h 2197100"/>
                <a:gd name="connsiteX1" fmla="*/ 1046386 w 2226587"/>
                <a:gd name="connsiteY1" fmla="*/ 0 h 2197100"/>
                <a:gd name="connsiteX2" fmla="*/ 2226587 w 2226587"/>
                <a:gd name="connsiteY2" fmla="*/ 1098550 h 2197100"/>
                <a:gd name="connsiteX3" fmla="*/ 1046386 w 2226587"/>
                <a:gd name="connsiteY3" fmla="*/ 2197100 h 2197100"/>
                <a:gd name="connsiteX4" fmla="*/ 0 w 2226587"/>
                <a:gd name="connsiteY4" fmla="*/ 1098550 h 2197100"/>
                <a:gd name="connsiteX0" fmla="*/ 1849 w 2228436"/>
                <a:gd name="connsiteY0" fmla="*/ 1098550 h 2197100"/>
                <a:gd name="connsiteX1" fmla="*/ 1048235 w 2228436"/>
                <a:gd name="connsiteY1" fmla="*/ 0 h 2197100"/>
                <a:gd name="connsiteX2" fmla="*/ 2228436 w 2228436"/>
                <a:gd name="connsiteY2" fmla="*/ 1098550 h 2197100"/>
                <a:gd name="connsiteX3" fmla="*/ 1048235 w 2228436"/>
                <a:gd name="connsiteY3" fmla="*/ 2197100 h 2197100"/>
                <a:gd name="connsiteX4" fmla="*/ 1849 w 2228436"/>
                <a:gd name="connsiteY4" fmla="*/ 1098550 h 2197100"/>
                <a:gd name="connsiteX0" fmla="*/ 1849 w 2229651"/>
                <a:gd name="connsiteY0" fmla="*/ 1098550 h 2197100"/>
                <a:gd name="connsiteX1" fmla="*/ 1048235 w 2229651"/>
                <a:gd name="connsiteY1" fmla="*/ 0 h 2197100"/>
                <a:gd name="connsiteX2" fmla="*/ 2228436 w 2229651"/>
                <a:gd name="connsiteY2" fmla="*/ 1098550 h 2197100"/>
                <a:gd name="connsiteX3" fmla="*/ 1048235 w 2229651"/>
                <a:gd name="connsiteY3" fmla="*/ 2197100 h 2197100"/>
                <a:gd name="connsiteX4" fmla="*/ 1849 w 2229651"/>
                <a:gd name="connsiteY4" fmla="*/ 1098550 h 2197100"/>
                <a:gd name="connsiteX0" fmla="*/ 0 w 2227802"/>
                <a:gd name="connsiteY0" fmla="*/ 577045 h 1675595"/>
                <a:gd name="connsiteX1" fmla="*/ 1046386 w 2227802"/>
                <a:gd name="connsiteY1" fmla="*/ 241 h 1675595"/>
                <a:gd name="connsiteX2" fmla="*/ 2226587 w 2227802"/>
                <a:gd name="connsiteY2" fmla="*/ 577045 h 1675595"/>
                <a:gd name="connsiteX3" fmla="*/ 1046386 w 2227802"/>
                <a:gd name="connsiteY3" fmla="*/ 1675595 h 1675595"/>
                <a:gd name="connsiteX4" fmla="*/ 0 w 2227802"/>
                <a:gd name="connsiteY4" fmla="*/ 577045 h 1675595"/>
                <a:gd name="connsiteX0" fmla="*/ 9198 w 2237000"/>
                <a:gd name="connsiteY0" fmla="*/ 1023247 h 2121797"/>
                <a:gd name="connsiteX1" fmla="*/ 641414 w 2237000"/>
                <a:gd name="connsiteY1" fmla="*/ 0 h 2121797"/>
                <a:gd name="connsiteX2" fmla="*/ 2235785 w 2237000"/>
                <a:gd name="connsiteY2" fmla="*/ 1023247 h 2121797"/>
                <a:gd name="connsiteX3" fmla="*/ 1055584 w 2237000"/>
                <a:gd name="connsiteY3" fmla="*/ 2121797 h 2121797"/>
                <a:gd name="connsiteX4" fmla="*/ 9198 w 2237000"/>
                <a:gd name="connsiteY4" fmla="*/ 1023247 h 2121797"/>
                <a:gd name="connsiteX0" fmla="*/ 9198 w 2237000"/>
                <a:gd name="connsiteY0" fmla="*/ 1152511 h 2251061"/>
                <a:gd name="connsiteX1" fmla="*/ 641414 w 2237000"/>
                <a:gd name="connsiteY1" fmla="*/ 129264 h 2251061"/>
                <a:gd name="connsiteX2" fmla="*/ 642717 w 2237000"/>
                <a:gd name="connsiteY2" fmla="*/ 126858 h 2251061"/>
                <a:gd name="connsiteX3" fmla="*/ 2235785 w 2237000"/>
                <a:gd name="connsiteY3" fmla="*/ 1152511 h 2251061"/>
                <a:gd name="connsiteX4" fmla="*/ 1055584 w 2237000"/>
                <a:gd name="connsiteY4" fmla="*/ 2251061 h 2251061"/>
                <a:gd name="connsiteX5" fmla="*/ 9198 w 2237000"/>
                <a:gd name="connsiteY5" fmla="*/ 1152511 h 2251061"/>
                <a:gd name="connsiteX0" fmla="*/ 6905 w 2234707"/>
                <a:gd name="connsiteY0" fmla="*/ 1029384 h 2127934"/>
                <a:gd name="connsiteX1" fmla="*/ 639121 w 2234707"/>
                <a:gd name="connsiteY1" fmla="*/ 6137 h 2127934"/>
                <a:gd name="connsiteX2" fmla="*/ 1420353 w 2234707"/>
                <a:gd name="connsiteY2" fmla="*/ 622296 h 2127934"/>
                <a:gd name="connsiteX3" fmla="*/ 2233492 w 2234707"/>
                <a:gd name="connsiteY3" fmla="*/ 1029384 h 2127934"/>
                <a:gd name="connsiteX4" fmla="*/ 1053291 w 2234707"/>
                <a:gd name="connsiteY4" fmla="*/ 2127934 h 2127934"/>
                <a:gd name="connsiteX5" fmla="*/ 6905 w 2234707"/>
                <a:gd name="connsiteY5" fmla="*/ 1029384 h 2127934"/>
                <a:gd name="connsiteX0" fmla="*/ 7010 w 2234812"/>
                <a:gd name="connsiteY0" fmla="*/ 1034908 h 2133458"/>
                <a:gd name="connsiteX1" fmla="*/ 639226 w 2234812"/>
                <a:gd name="connsiteY1" fmla="*/ 11661 h 2133458"/>
                <a:gd name="connsiteX2" fmla="*/ 1468867 w 2234812"/>
                <a:gd name="connsiteY2" fmla="*/ 514865 h 2133458"/>
                <a:gd name="connsiteX3" fmla="*/ 2233597 w 2234812"/>
                <a:gd name="connsiteY3" fmla="*/ 1034908 h 2133458"/>
                <a:gd name="connsiteX4" fmla="*/ 1053396 w 2234812"/>
                <a:gd name="connsiteY4" fmla="*/ 2133458 h 2133458"/>
                <a:gd name="connsiteX5" fmla="*/ 7010 w 2234812"/>
                <a:gd name="connsiteY5" fmla="*/ 1034908 h 2133458"/>
                <a:gd name="connsiteX0" fmla="*/ 7010 w 2234812"/>
                <a:gd name="connsiteY0" fmla="*/ 1034908 h 2133458"/>
                <a:gd name="connsiteX1" fmla="*/ 639226 w 2234812"/>
                <a:gd name="connsiteY1" fmla="*/ 11661 h 2133458"/>
                <a:gd name="connsiteX2" fmla="*/ 1468867 w 2234812"/>
                <a:gd name="connsiteY2" fmla="*/ 514865 h 2133458"/>
                <a:gd name="connsiteX3" fmla="*/ 2233597 w 2234812"/>
                <a:gd name="connsiteY3" fmla="*/ 1034908 h 2133458"/>
                <a:gd name="connsiteX4" fmla="*/ 1053396 w 2234812"/>
                <a:gd name="connsiteY4" fmla="*/ 2133458 h 2133458"/>
                <a:gd name="connsiteX5" fmla="*/ 7010 w 2234812"/>
                <a:gd name="connsiteY5" fmla="*/ 1034908 h 2133458"/>
                <a:gd name="connsiteX0" fmla="*/ 6905 w 2234707"/>
                <a:gd name="connsiteY0" fmla="*/ 1027266 h 2125816"/>
                <a:gd name="connsiteX1" fmla="*/ 639121 w 2234707"/>
                <a:gd name="connsiteY1" fmla="*/ 4019 h 2125816"/>
                <a:gd name="connsiteX2" fmla="*/ 1420353 w 2234707"/>
                <a:gd name="connsiteY2" fmla="*/ 684725 h 2125816"/>
                <a:gd name="connsiteX3" fmla="*/ 2233492 w 2234707"/>
                <a:gd name="connsiteY3" fmla="*/ 1027266 h 2125816"/>
                <a:gd name="connsiteX4" fmla="*/ 1053291 w 2234707"/>
                <a:gd name="connsiteY4" fmla="*/ 2125816 h 2125816"/>
                <a:gd name="connsiteX5" fmla="*/ 6905 w 2234707"/>
                <a:gd name="connsiteY5" fmla="*/ 1027266 h 2125816"/>
                <a:gd name="connsiteX0" fmla="*/ 7094 w 2234896"/>
                <a:gd name="connsiteY0" fmla="*/ 1032481 h 2131031"/>
                <a:gd name="connsiteX1" fmla="*/ 639310 w 2234896"/>
                <a:gd name="connsiteY1" fmla="*/ 9234 h 2131031"/>
                <a:gd name="connsiteX2" fmla="*/ 1506603 w 2234896"/>
                <a:gd name="connsiteY2" fmla="*/ 555469 h 2131031"/>
                <a:gd name="connsiteX3" fmla="*/ 2233681 w 2234896"/>
                <a:gd name="connsiteY3" fmla="*/ 1032481 h 2131031"/>
                <a:gd name="connsiteX4" fmla="*/ 1053480 w 2234896"/>
                <a:gd name="connsiteY4" fmla="*/ 2131031 h 2131031"/>
                <a:gd name="connsiteX5" fmla="*/ 7094 w 2234896"/>
                <a:gd name="connsiteY5" fmla="*/ 1032481 h 2131031"/>
                <a:gd name="connsiteX0" fmla="*/ 7094 w 2234896"/>
                <a:gd name="connsiteY0" fmla="*/ 1032481 h 2131031"/>
                <a:gd name="connsiteX1" fmla="*/ 639310 w 2234896"/>
                <a:gd name="connsiteY1" fmla="*/ 9234 h 2131031"/>
                <a:gd name="connsiteX2" fmla="*/ 1506603 w 2234896"/>
                <a:gd name="connsiteY2" fmla="*/ 555469 h 2131031"/>
                <a:gd name="connsiteX3" fmla="*/ 2233681 w 2234896"/>
                <a:gd name="connsiteY3" fmla="*/ 1032481 h 2131031"/>
                <a:gd name="connsiteX4" fmla="*/ 1053480 w 2234896"/>
                <a:gd name="connsiteY4" fmla="*/ 2131031 h 2131031"/>
                <a:gd name="connsiteX5" fmla="*/ 7094 w 2234896"/>
                <a:gd name="connsiteY5" fmla="*/ 1032481 h 2131031"/>
                <a:gd name="connsiteX0" fmla="*/ 7094 w 2234896"/>
                <a:gd name="connsiteY0" fmla="*/ 1032481 h 2131031"/>
                <a:gd name="connsiteX1" fmla="*/ 639310 w 2234896"/>
                <a:gd name="connsiteY1" fmla="*/ 9234 h 2131031"/>
                <a:gd name="connsiteX2" fmla="*/ 1506603 w 2234896"/>
                <a:gd name="connsiteY2" fmla="*/ 555469 h 2131031"/>
                <a:gd name="connsiteX3" fmla="*/ 2233681 w 2234896"/>
                <a:gd name="connsiteY3" fmla="*/ 1032481 h 2131031"/>
                <a:gd name="connsiteX4" fmla="*/ 1053480 w 2234896"/>
                <a:gd name="connsiteY4" fmla="*/ 2131031 h 2131031"/>
                <a:gd name="connsiteX5" fmla="*/ 7094 w 2234896"/>
                <a:gd name="connsiteY5" fmla="*/ 1032481 h 2131031"/>
                <a:gd name="connsiteX0" fmla="*/ 7094 w 2234896"/>
                <a:gd name="connsiteY0" fmla="*/ 1032481 h 2131031"/>
                <a:gd name="connsiteX1" fmla="*/ 639310 w 2234896"/>
                <a:gd name="connsiteY1" fmla="*/ 9234 h 2131031"/>
                <a:gd name="connsiteX2" fmla="*/ 1506603 w 2234896"/>
                <a:gd name="connsiteY2" fmla="*/ 555469 h 2131031"/>
                <a:gd name="connsiteX3" fmla="*/ 2233681 w 2234896"/>
                <a:gd name="connsiteY3" fmla="*/ 1032481 h 2131031"/>
                <a:gd name="connsiteX4" fmla="*/ 1053480 w 2234896"/>
                <a:gd name="connsiteY4" fmla="*/ 2131031 h 2131031"/>
                <a:gd name="connsiteX5" fmla="*/ 7094 w 2234896"/>
                <a:gd name="connsiteY5" fmla="*/ 1032481 h 2131031"/>
                <a:gd name="connsiteX0" fmla="*/ 7094 w 2234896"/>
                <a:gd name="connsiteY0" fmla="*/ 1030435 h 2128985"/>
                <a:gd name="connsiteX1" fmla="*/ 639310 w 2234896"/>
                <a:gd name="connsiteY1" fmla="*/ 7188 h 2128985"/>
                <a:gd name="connsiteX2" fmla="*/ 1506603 w 2234896"/>
                <a:gd name="connsiteY2" fmla="*/ 553423 h 2128985"/>
                <a:gd name="connsiteX3" fmla="*/ 2233681 w 2234896"/>
                <a:gd name="connsiteY3" fmla="*/ 1030435 h 2128985"/>
                <a:gd name="connsiteX4" fmla="*/ 1053480 w 2234896"/>
                <a:gd name="connsiteY4" fmla="*/ 2128985 h 2128985"/>
                <a:gd name="connsiteX5" fmla="*/ 7094 w 2234896"/>
                <a:gd name="connsiteY5" fmla="*/ 1030435 h 2128985"/>
                <a:gd name="connsiteX0" fmla="*/ 7094 w 2234896"/>
                <a:gd name="connsiteY0" fmla="*/ 1033074 h 2131624"/>
                <a:gd name="connsiteX1" fmla="*/ 639310 w 2234896"/>
                <a:gd name="connsiteY1" fmla="*/ 9827 h 2131624"/>
                <a:gd name="connsiteX2" fmla="*/ 1506603 w 2234896"/>
                <a:gd name="connsiteY2" fmla="*/ 556062 h 2131624"/>
                <a:gd name="connsiteX3" fmla="*/ 2233681 w 2234896"/>
                <a:gd name="connsiteY3" fmla="*/ 1033074 h 2131624"/>
                <a:gd name="connsiteX4" fmla="*/ 1053480 w 2234896"/>
                <a:gd name="connsiteY4" fmla="*/ 2131624 h 2131624"/>
                <a:gd name="connsiteX5" fmla="*/ 7094 w 2234896"/>
                <a:gd name="connsiteY5" fmla="*/ 1033074 h 2131624"/>
                <a:gd name="connsiteX0" fmla="*/ 13279 w 2241081"/>
                <a:gd name="connsiteY0" fmla="*/ 1027172 h 2125722"/>
                <a:gd name="connsiteX1" fmla="*/ 645495 w 2241081"/>
                <a:gd name="connsiteY1" fmla="*/ 3925 h 2125722"/>
                <a:gd name="connsiteX2" fmla="*/ 1512788 w 2241081"/>
                <a:gd name="connsiteY2" fmla="*/ 550160 h 2125722"/>
                <a:gd name="connsiteX3" fmla="*/ 2239866 w 2241081"/>
                <a:gd name="connsiteY3" fmla="*/ 1027172 h 2125722"/>
                <a:gd name="connsiteX4" fmla="*/ 1059665 w 2241081"/>
                <a:gd name="connsiteY4" fmla="*/ 2125722 h 2125722"/>
                <a:gd name="connsiteX5" fmla="*/ 13279 w 2241081"/>
                <a:gd name="connsiteY5" fmla="*/ 1027172 h 2125722"/>
                <a:gd name="connsiteX0" fmla="*/ 1069 w 2228871"/>
                <a:gd name="connsiteY0" fmla="*/ 1027172 h 2125722"/>
                <a:gd name="connsiteX1" fmla="*/ 633285 w 2228871"/>
                <a:gd name="connsiteY1" fmla="*/ 3925 h 2125722"/>
                <a:gd name="connsiteX2" fmla="*/ 1500578 w 2228871"/>
                <a:gd name="connsiteY2" fmla="*/ 550160 h 2125722"/>
                <a:gd name="connsiteX3" fmla="*/ 2227656 w 2228871"/>
                <a:gd name="connsiteY3" fmla="*/ 1027172 h 2125722"/>
                <a:gd name="connsiteX4" fmla="*/ 1047455 w 2228871"/>
                <a:gd name="connsiteY4" fmla="*/ 2125722 h 2125722"/>
                <a:gd name="connsiteX5" fmla="*/ 1069 w 2228871"/>
                <a:gd name="connsiteY5" fmla="*/ 1027172 h 2125722"/>
                <a:gd name="connsiteX0" fmla="*/ 482 w 2228284"/>
                <a:gd name="connsiteY0" fmla="*/ 1027172 h 2125722"/>
                <a:gd name="connsiteX1" fmla="*/ 632698 w 2228284"/>
                <a:gd name="connsiteY1" fmla="*/ 3925 h 2125722"/>
                <a:gd name="connsiteX2" fmla="*/ 1499991 w 2228284"/>
                <a:gd name="connsiteY2" fmla="*/ 550160 h 2125722"/>
                <a:gd name="connsiteX3" fmla="*/ 2227069 w 2228284"/>
                <a:gd name="connsiteY3" fmla="*/ 1027172 h 2125722"/>
                <a:gd name="connsiteX4" fmla="*/ 1046868 w 2228284"/>
                <a:gd name="connsiteY4" fmla="*/ 2125722 h 2125722"/>
                <a:gd name="connsiteX5" fmla="*/ 482 w 2228284"/>
                <a:gd name="connsiteY5" fmla="*/ 1027172 h 2125722"/>
                <a:gd name="connsiteX0" fmla="*/ 1068 w 2228870"/>
                <a:gd name="connsiteY0" fmla="*/ 1027172 h 2125722"/>
                <a:gd name="connsiteX1" fmla="*/ 633284 w 2228870"/>
                <a:gd name="connsiteY1" fmla="*/ 3925 h 2125722"/>
                <a:gd name="connsiteX2" fmla="*/ 1500577 w 2228870"/>
                <a:gd name="connsiteY2" fmla="*/ 550160 h 2125722"/>
                <a:gd name="connsiteX3" fmla="*/ 2227655 w 2228870"/>
                <a:gd name="connsiteY3" fmla="*/ 1027172 h 2125722"/>
                <a:gd name="connsiteX4" fmla="*/ 1047454 w 2228870"/>
                <a:gd name="connsiteY4" fmla="*/ 2125722 h 2125722"/>
                <a:gd name="connsiteX5" fmla="*/ 1068 w 2228870"/>
                <a:gd name="connsiteY5" fmla="*/ 1027172 h 2125722"/>
                <a:gd name="connsiteX0" fmla="*/ 6120 w 2233922"/>
                <a:gd name="connsiteY0" fmla="*/ 1027172 h 2125722"/>
                <a:gd name="connsiteX1" fmla="*/ 638336 w 2233922"/>
                <a:gd name="connsiteY1" fmla="*/ 3925 h 2125722"/>
                <a:gd name="connsiteX2" fmla="*/ 1505629 w 2233922"/>
                <a:gd name="connsiteY2" fmla="*/ 550160 h 2125722"/>
                <a:gd name="connsiteX3" fmla="*/ 2232707 w 2233922"/>
                <a:gd name="connsiteY3" fmla="*/ 1027172 h 2125722"/>
                <a:gd name="connsiteX4" fmla="*/ 1052506 w 2233922"/>
                <a:gd name="connsiteY4" fmla="*/ 2125722 h 2125722"/>
                <a:gd name="connsiteX5" fmla="*/ 6120 w 2233922"/>
                <a:gd name="connsiteY5" fmla="*/ 1027172 h 2125722"/>
                <a:gd name="connsiteX0" fmla="*/ 3004 w 2214666"/>
                <a:gd name="connsiteY0" fmla="*/ 1290419 h 2147229"/>
                <a:gd name="connsiteX1" fmla="*/ 619084 w 2214666"/>
                <a:gd name="connsiteY1" fmla="*/ 19746 h 2147229"/>
                <a:gd name="connsiteX2" fmla="*/ 1486377 w 2214666"/>
                <a:gd name="connsiteY2" fmla="*/ 565981 h 2147229"/>
                <a:gd name="connsiteX3" fmla="*/ 2213455 w 2214666"/>
                <a:gd name="connsiteY3" fmla="*/ 1042993 h 2147229"/>
                <a:gd name="connsiteX4" fmla="*/ 1033254 w 2214666"/>
                <a:gd name="connsiteY4" fmla="*/ 2141543 h 2147229"/>
                <a:gd name="connsiteX5" fmla="*/ 3004 w 2214666"/>
                <a:gd name="connsiteY5" fmla="*/ 1290419 h 2147229"/>
                <a:gd name="connsiteX0" fmla="*/ 2973 w 2220015"/>
                <a:gd name="connsiteY0" fmla="*/ 1178263 h 2138376"/>
                <a:gd name="connsiteX1" fmla="*/ 624431 w 2220015"/>
                <a:gd name="connsiteY1" fmla="*/ 15166 h 2138376"/>
                <a:gd name="connsiteX2" fmla="*/ 1491724 w 2220015"/>
                <a:gd name="connsiteY2" fmla="*/ 561401 h 2138376"/>
                <a:gd name="connsiteX3" fmla="*/ 2218802 w 2220015"/>
                <a:gd name="connsiteY3" fmla="*/ 1038413 h 2138376"/>
                <a:gd name="connsiteX4" fmla="*/ 1038601 w 2220015"/>
                <a:gd name="connsiteY4" fmla="*/ 2136963 h 2138376"/>
                <a:gd name="connsiteX5" fmla="*/ 2973 w 2220015"/>
                <a:gd name="connsiteY5" fmla="*/ 1178263 h 2138376"/>
                <a:gd name="connsiteX0" fmla="*/ 5164 w 2222206"/>
                <a:gd name="connsiteY0" fmla="*/ 1174485 h 2134598"/>
                <a:gd name="connsiteX1" fmla="*/ 626622 w 2222206"/>
                <a:gd name="connsiteY1" fmla="*/ 11388 h 2134598"/>
                <a:gd name="connsiteX2" fmla="*/ 1493915 w 2222206"/>
                <a:gd name="connsiteY2" fmla="*/ 557623 h 2134598"/>
                <a:gd name="connsiteX3" fmla="*/ 2220993 w 2222206"/>
                <a:gd name="connsiteY3" fmla="*/ 1034635 h 2134598"/>
                <a:gd name="connsiteX4" fmla="*/ 1040792 w 2222206"/>
                <a:gd name="connsiteY4" fmla="*/ 2133185 h 2134598"/>
                <a:gd name="connsiteX5" fmla="*/ 5164 w 2222206"/>
                <a:gd name="connsiteY5" fmla="*/ 1174485 h 2134598"/>
                <a:gd name="connsiteX0" fmla="*/ 5164 w 2222402"/>
                <a:gd name="connsiteY0" fmla="*/ 1174485 h 2133655"/>
                <a:gd name="connsiteX1" fmla="*/ 626622 w 2222402"/>
                <a:gd name="connsiteY1" fmla="*/ 11388 h 2133655"/>
                <a:gd name="connsiteX2" fmla="*/ 1493915 w 2222402"/>
                <a:gd name="connsiteY2" fmla="*/ 557623 h 2133655"/>
                <a:gd name="connsiteX3" fmla="*/ 2220993 w 2222402"/>
                <a:gd name="connsiteY3" fmla="*/ 1034635 h 2133655"/>
                <a:gd name="connsiteX4" fmla="*/ 1040792 w 2222402"/>
                <a:gd name="connsiteY4" fmla="*/ 2133185 h 2133655"/>
                <a:gd name="connsiteX5" fmla="*/ 5164 w 2222402"/>
                <a:gd name="connsiteY5" fmla="*/ 1174485 h 2133655"/>
                <a:gd name="connsiteX0" fmla="*/ 5730 w 2222742"/>
                <a:gd name="connsiteY0" fmla="*/ 1174485 h 2139026"/>
                <a:gd name="connsiteX1" fmla="*/ 627188 w 2222742"/>
                <a:gd name="connsiteY1" fmla="*/ 11388 h 2139026"/>
                <a:gd name="connsiteX2" fmla="*/ 1494481 w 2222742"/>
                <a:gd name="connsiteY2" fmla="*/ 557623 h 2139026"/>
                <a:gd name="connsiteX3" fmla="*/ 2221559 w 2222742"/>
                <a:gd name="connsiteY3" fmla="*/ 1034635 h 2139026"/>
                <a:gd name="connsiteX4" fmla="*/ 896129 w 2222742"/>
                <a:gd name="connsiteY4" fmla="*/ 2138564 h 2139026"/>
                <a:gd name="connsiteX5" fmla="*/ 5730 w 2222742"/>
                <a:gd name="connsiteY5" fmla="*/ 1174485 h 2139026"/>
                <a:gd name="connsiteX0" fmla="*/ 24 w 2217036"/>
                <a:gd name="connsiteY0" fmla="*/ 1174485 h 2139026"/>
                <a:gd name="connsiteX1" fmla="*/ 621482 w 2217036"/>
                <a:gd name="connsiteY1" fmla="*/ 11388 h 2139026"/>
                <a:gd name="connsiteX2" fmla="*/ 1488775 w 2217036"/>
                <a:gd name="connsiteY2" fmla="*/ 557623 h 2139026"/>
                <a:gd name="connsiteX3" fmla="*/ 2215853 w 2217036"/>
                <a:gd name="connsiteY3" fmla="*/ 1034635 h 2139026"/>
                <a:gd name="connsiteX4" fmla="*/ 890423 w 2217036"/>
                <a:gd name="connsiteY4" fmla="*/ 2138564 h 2139026"/>
                <a:gd name="connsiteX5" fmla="*/ 24 w 2217036"/>
                <a:gd name="connsiteY5" fmla="*/ 1174485 h 2139026"/>
                <a:gd name="connsiteX0" fmla="*/ 24 w 2217036"/>
                <a:gd name="connsiteY0" fmla="*/ 1174485 h 2139026"/>
                <a:gd name="connsiteX1" fmla="*/ 621482 w 2217036"/>
                <a:gd name="connsiteY1" fmla="*/ 11388 h 2139026"/>
                <a:gd name="connsiteX2" fmla="*/ 1488775 w 2217036"/>
                <a:gd name="connsiteY2" fmla="*/ 557623 h 2139026"/>
                <a:gd name="connsiteX3" fmla="*/ 2215853 w 2217036"/>
                <a:gd name="connsiteY3" fmla="*/ 1034635 h 2139026"/>
                <a:gd name="connsiteX4" fmla="*/ 890423 w 2217036"/>
                <a:gd name="connsiteY4" fmla="*/ 2138564 h 2139026"/>
                <a:gd name="connsiteX5" fmla="*/ 24 w 2217036"/>
                <a:gd name="connsiteY5" fmla="*/ 1174485 h 2139026"/>
                <a:gd name="connsiteX0" fmla="*/ 24 w 2217036"/>
                <a:gd name="connsiteY0" fmla="*/ 1172121 h 2136662"/>
                <a:gd name="connsiteX1" fmla="*/ 621482 w 2217036"/>
                <a:gd name="connsiteY1" fmla="*/ 9024 h 2136662"/>
                <a:gd name="connsiteX2" fmla="*/ 1488775 w 2217036"/>
                <a:gd name="connsiteY2" fmla="*/ 555259 h 2136662"/>
                <a:gd name="connsiteX3" fmla="*/ 2215853 w 2217036"/>
                <a:gd name="connsiteY3" fmla="*/ 1032271 h 2136662"/>
                <a:gd name="connsiteX4" fmla="*/ 890423 w 2217036"/>
                <a:gd name="connsiteY4" fmla="*/ 2136200 h 2136662"/>
                <a:gd name="connsiteX5" fmla="*/ 24 w 2217036"/>
                <a:gd name="connsiteY5" fmla="*/ 1172121 h 2136662"/>
                <a:gd name="connsiteX0" fmla="*/ 24 w 2217036"/>
                <a:gd name="connsiteY0" fmla="*/ 1177061 h 2141602"/>
                <a:gd name="connsiteX1" fmla="*/ 621482 w 2217036"/>
                <a:gd name="connsiteY1" fmla="*/ 13964 h 2141602"/>
                <a:gd name="connsiteX2" fmla="*/ 1478018 w 2217036"/>
                <a:gd name="connsiteY2" fmla="*/ 527926 h 2141602"/>
                <a:gd name="connsiteX3" fmla="*/ 2215853 w 2217036"/>
                <a:gd name="connsiteY3" fmla="*/ 1037211 h 2141602"/>
                <a:gd name="connsiteX4" fmla="*/ 890423 w 2217036"/>
                <a:gd name="connsiteY4" fmla="*/ 2141140 h 2141602"/>
                <a:gd name="connsiteX5" fmla="*/ 24 w 2217036"/>
                <a:gd name="connsiteY5" fmla="*/ 1177061 h 2141602"/>
                <a:gd name="connsiteX0" fmla="*/ 24 w 2217036"/>
                <a:gd name="connsiteY0" fmla="*/ 1177061 h 2141602"/>
                <a:gd name="connsiteX1" fmla="*/ 621482 w 2217036"/>
                <a:gd name="connsiteY1" fmla="*/ 13964 h 2141602"/>
                <a:gd name="connsiteX2" fmla="*/ 1478018 w 2217036"/>
                <a:gd name="connsiteY2" fmla="*/ 527926 h 2141602"/>
                <a:gd name="connsiteX3" fmla="*/ 2215853 w 2217036"/>
                <a:gd name="connsiteY3" fmla="*/ 1037211 h 2141602"/>
                <a:gd name="connsiteX4" fmla="*/ 890423 w 2217036"/>
                <a:gd name="connsiteY4" fmla="*/ 2141140 h 2141602"/>
                <a:gd name="connsiteX5" fmla="*/ 24 w 2217036"/>
                <a:gd name="connsiteY5" fmla="*/ 1177061 h 2141602"/>
                <a:gd name="connsiteX0" fmla="*/ 24 w 2217036"/>
                <a:gd name="connsiteY0" fmla="*/ 1163541 h 2128082"/>
                <a:gd name="connsiteX1" fmla="*/ 621482 w 2217036"/>
                <a:gd name="connsiteY1" fmla="*/ 444 h 2128082"/>
                <a:gd name="connsiteX2" fmla="*/ 1478018 w 2217036"/>
                <a:gd name="connsiteY2" fmla="*/ 514406 h 2128082"/>
                <a:gd name="connsiteX3" fmla="*/ 2215853 w 2217036"/>
                <a:gd name="connsiteY3" fmla="*/ 1023691 h 2128082"/>
                <a:gd name="connsiteX4" fmla="*/ 890423 w 2217036"/>
                <a:gd name="connsiteY4" fmla="*/ 2127620 h 2128082"/>
                <a:gd name="connsiteX5" fmla="*/ 24 w 2217036"/>
                <a:gd name="connsiteY5" fmla="*/ 1163541 h 2128082"/>
                <a:gd name="connsiteX0" fmla="*/ 24 w 2215878"/>
                <a:gd name="connsiteY0" fmla="*/ 1163541 h 2128082"/>
                <a:gd name="connsiteX1" fmla="*/ 621482 w 2215878"/>
                <a:gd name="connsiteY1" fmla="*/ 444 h 2128082"/>
                <a:gd name="connsiteX2" fmla="*/ 1478018 w 2215878"/>
                <a:gd name="connsiteY2" fmla="*/ 514406 h 2128082"/>
                <a:gd name="connsiteX3" fmla="*/ 2215853 w 2215878"/>
                <a:gd name="connsiteY3" fmla="*/ 1023691 h 2128082"/>
                <a:gd name="connsiteX4" fmla="*/ 890423 w 2215878"/>
                <a:gd name="connsiteY4" fmla="*/ 2127620 h 2128082"/>
                <a:gd name="connsiteX5" fmla="*/ 24 w 2215878"/>
                <a:gd name="connsiteY5" fmla="*/ 1163541 h 212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5878" h="2128082">
                  <a:moveTo>
                    <a:pt x="24" y="1163541"/>
                  </a:moveTo>
                  <a:cubicBezTo>
                    <a:pt x="3610" y="572343"/>
                    <a:pt x="149239" y="17193"/>
                    <a:pt x="621482" y="444"/>
                  </a:cubicBezTo>
                  <a:cubicBezTo>
                    <a:pt x="1093725" y="-16305"/>
                    <a:pt x="1056304" y="446063"/>
                    <a:pt x="1478018" y="514406"/>
                  </a:cubicBezTo>
                  <a:cubicBezTo>
                    <a:pt x="2174052" y="577372"/>
                    <a:pt x="2190073" y="594353"/>
                    <a:pt x="2215853" y="1023691"/>
                  </a:cubicBezTo>
                  <a:cubicBezTo>
                    <a:pt x="2221231" y="1824041"/>
                    <a:pt x="1383441" y="2141963"/>
                    <a:pt x="890423" y="2127620"/>
                  </a:cubicBezTo>
                  <a:cubicBezTo>
                    <a:pt x="397405" y="2113277"/>
                    <a:pt x="-3562" y="1754739"/>
                    <a:pt x="24" y="11635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Ellipse 16">
              <a:extLst>
                <a:ext uri="{FF2B5EF4-FFF2-40B4-BE49-F238E27FC236}">
                  <a16:creationId xmlns:a16="http://schemas.microsoft.com/office/drawing/2014/main" id="{38D96470-34A5-3587-6ABF-B395F2544AB5}"/>
                </a:ext>
              </a:extLst>
            </p:cNvPr>
            <p:cNvSpPr/>
            <p:nvPr/>
          </p:nvSpPr>
          <p:spPr>
            <a:xfrm rot="2047057">
              <a:off x="4547009" y="3756264"/>
              <a:ext cx="700980" cy="279930"/>
            </a:xfrm>
            <a:custGeom>
              <a:avLst/>
              <a:gdLst>
                <a:gd name="connsiteX0" fmla="*/ 0 w 796066"/>
                <a:gd name="connsiteY0" fmla="*/ 154783 h 309565"/>
                <a:gd name="connsiteX1" fmla="*/ 398033 w 796066"/>
                <a:gd name="connsiteY1" fmla="*/ 0 h 309565"/>
                <a:gd name="connsiteX2" fmla="*/ 796066 w 796066"/>
                <a:gd name="connsiteY2" fmla="*/ 154783 h 309565"/>
                <a:gd name="connsiteX3" fmla="*/ 398033 w 796066"/>
                <a:gd name="connsiteY3" fmla="*/ 309566 h 309565"/>
                <a:gd name="connsiteX4" fmla="*/ 0 w 796066"/>
                <a:gd name="connsiteY4" fmla="*/ 154783 h 309565"/>
                <a:gd name="connsiteX0" fmla="*/ 0 w 752827"/>
                <a:gd name="connsiteY0" fmla="*/ 154786 h 309572"/>
                <a:gd name="connsiteX1" fmla="*/ 398033 w 752827"/>
                <a:gd name="connsiteY1" fmla="*/ 3 h 309572"/>
                <a:gd name="connsiteX2" fmla="*/ 752827 w 752827"/>
                <a:gd name="connsiteY2" fmla="*/ 158092 h 309572"/>
                <a:gd name="connsiteX3" fmla="*/ 398033 w 752827"/>
                <a:gd name="connsiteY3" fmla="*/ 309569 h 309572"/>
                <a:gd name="connsiteX4" fmla="*/ 0 w 752827"/>
                <a:gd name="connsiteY4" fmla="*/ 154786 h 309572"/>
                <a:gd name="connsiteX0" fmla="*/ 8090 w 760917"/>
                <a:gd name="connsiteY0" fmla="*/ 154786 h 309572"/>
                <a:gd name="connsiteX1" fmla="*/ 406123 w 760917"/>
                <a:gd name="connsiteY1" fmla="*/ 3 h 309572"/>
                <a:gd name="connsiteX2" fmla="*/ 760917 w 760917"/>
                <a:gd name="connsiteY2" fmla="*/ 158092 h 309572"/>
                <a:gd name="connsiteX3" fmla="*/ 406123 w 760917"/>
                <a:gd name="connsiteY3" fmla="*/ 309569 h 309572"/>
                <a:gd name="connsiteX4" fmla="*/ 8090 w 760917"/>
                <a:gd name="connsiteY4" fmla="*/ 154786 h 309572"/>
                <a:gd name="connsiteX0" fmla="*/ 9123 w 709515"/>
                <a:gd name="connsiteY0" fmla="*/ 184405 h 309930"/>
                <a:gd name="connsiteX1" fmla="*/ 354721 w 709515"/>
                <a:gd name="connsiteY1" fmla="*/ 176 h 309930"/>
                <a:gd name="connsiteX2" fmla="*/ 709515 w 709515"/>
                <a:gd name="connsiteY2" fmla="*/ 158265 h 309930"/>
                <a:gd name="connsiteX3" fmla="*/ 354721 w 709515"/>
                <a:gd name="connsiteY3" fmla="*/ 309742 h 309930"/>
                <a:gd name="connsiteX4" fmla="*/ 9123 w 709515"/>
                <a:gd name="connsiteY4" fmla="*/ 184405 h 309930"/>
                <a:gd name="connsiteX0" fmla="*/ 9123 w 709515"/>
                <a:gd name="connsiteY0" fmla="*/ 184295 h 309820"/>
                <a:gd name="connsiteX1" fmla="*/ 354721 w 709515"/>
                <a:gd name="connsiteY1" fmla="*/ 66 h 309820"/>
                <a:gd name="connsiteX2" fmla="*/ 709515 w 709515"/>
                <a:gd name="connsiteY2" fmla="*/ 158155 h 309820"/>
                <a:gd name="connsiteX3" fmla="*/ 354721 w 709515"/>
                <a:gd name="connsiteY3" fmla="*/ 309632 h 309820"/>
                <a:gd name="connsiteX4" fmla="*/ 9123 w 709515"/>
                <a:gd name="connsiteY4" fmla="*/ 184295 h 309820"/>
                <a:gd name="connsiteX0" fmla="*/ 40 w 700432"/>
                <a:gd name="connsiteY0" fmla="*/ 153135 h 278636"/>
                <a:gd name="connsiteX1" fmla="*/ 366756 w 700432"/>
                <a:gd name="connsiteY1" fmla="*/ 78 h 278636"/>
                <a:gd name="connsiteX2" fmla="*/ 700432 w 700432"/>
                <a:gd name="connsiteY2" fmla="*/ 126995 h 278636"/>
                <a:gd name="connsiteX3" fmla="*/ 345638 w 700432"/>
                <a:gd name="connsiteY3" fmla="*/ 278472 h 278636"/>
                <a:gd name="connsiteX4" fmla="*/ 40 w 700432"/>
                <a:gd name="connsiteY4" fmla="*/ 153135 h 278636"/>
                <a:gd name="connsiteX0" fmla="*/ 40 w 700980"/>
                <a:gd name="connsiteY0" fmla="*/ 154429 h 279930"/>
                <a:gd name="connsiteX1" fmla="*/ 366756 w 700980"/>
                <a:gd name="connsiteY1" fmla="*/ 1372 h 279930"/>
                <a:gd name="connsiteX2" fmla="*/ 700432 w 700980"/>
                <a:gd name="connsiteY2" fmla="*/ 128289 h 279930"/>
                <a:gd name="connsiteX3" fmla="*/ 345638 w 700980"/>
                <a:gd name="connsiteY3" fmla="*/ 279766 h 279930"/>
                <a:gd name="connsiteX4" fmla="*/ 40 w 700980"/>
                <a:gd name="connsiteY4" fmla="*/ 154429 h 279930"/>
                <a:gd name="connsiteX0" fmla="*/ 40 w 700980"/>
                <a:gd name="connsiteY0" fmla="*/ 154429 h 279930"/>
                <a:gd name="connsiteX1" fmla="*/ 366756 w 700980"/>
                <a:gd name="connsiteY1" fmla="*/ 1372 h 279930"/>
                <a:gd name="connsiteX2" fmla="*/ 700432 w 700980"/>
                <a:gd name="connsiteY2" fmla="*/ 128289 h 279930"/>
                <a:gd name="connsiteX3" fmla="*/ 345638 w 700980"/>
                <a:gd name="connsiteY3" fmla="*/ 279766 h 279930"/>
                <a:gd name="connsiteX4" fmla="*/ 40 w 700980"/>
                <a:gd name="connsiteY4" fmla="*/ 154429 h 27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980" h="279930">
                  <a:moveTo>
                    <a:pt x="40" y="154429"/>
                  </a:moveTo>
                  <a:cubicBezTo>
                    <a:pt x="3560" y="108030"/>
                    <a:pt x="290245" y="-2030"/>
                    <a:pt x="366756" y="1372"/>
                  </a:cubicBezTo>
                  <a:cubicBezTo>
                    <a:pt x="443267" y="4774"/>
                    <a:pt x="714794" y="-31896"/>
                    <a:pt x="700432" y="128289"/>
                  </a:cubicBezTo>
                  <a:cubicBezTo>
                    <a:pt x="657626" y="275259"/>
                    <a:pt x="462370" y="275409"/>
                    <a:pt x="345638" y="279766"/>
                  </a:cubicBezTo>
                  <a:cubicBezTo>
                    <a:pt x="228906" y="284123"/>
                    <a:pt x="-3480" y="200828"/>
                    <a:pt x="40" y="154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" name="Titre 6">
            <a:extLst>
              <a:ext uri="{FF2B5EF4-FFF2-40B4-BE49-F238E27FC236}">
                <a16:creationId xmlns:a16="http://schemas.microsoft.com/office/drawing/2014/main" id="{975EEA5F-CA6E-BC46-5F9B-E80595B76A0F}"/>
              </a:ext>
            </a:extLst>
          </p:cNvPr>
          <p:cNvSpPr txBox="1">
            <a:spLocks/>
          </p:cNvSpPr>
          <p:nvPr/>
        </p:nvSpPr>
        <p:spPr>
          <a:xfrm>
            <a:off x="3042599" y="2819602"/>
            <a:ext cx="7660148" cy="121879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SzPts val="1000"/>
              <a:tabLst>
                <a:tab pos="270510" algn="l"/>
              </a:tabLst>
            </a:pPr>
            <a:r>
              <a:rPr lang="fr-FR" sz="4400" dirty="0">
                <a:solidFill>
                  <a:schemeClr val="tx1"/>
                </a:solidFill>
              </a:rPr>
              <a:t>Focus sur les arrêts longs </a:t>
            </a:r>
            <a:br>
              <a:rPr lang="fr-FR" sz="4400" dirty="0">
                <a:solidFill>
                  <a:schemeClr val="tx1"/>
                </a:solidFill>
              </a:rPr>
            </a:br>
            <a:r>
              <a:rPr lang="fr-FR" sz="4400" dirty="0">
                <a:solidFill>
                  <a:schemeClr val="tx1"/>
                </a:solidFill>
              </a:rPr>
              <a:t>et les arrêts psychologiques</a:t>
            </a:r>
            <a:endParaRPr lang="fr-FR" sz="4400" b="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2D2969C-3F4C-D4A4-FCF5-F729EB536B45}"/>
              </a:ext>
            </a:extLst>
          </p:cNvPr>
          <p:cNvSpPr txBox="1"/>
          <p:nvPr/>
        </p:nvSpPr>
        <p:spPr>
          <a:xfrm>
            <a:off x="1098548" y="2377713"/>
            <a:ext cx="1728604" cy="144655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800" b="1" i="0" u="none" strike="noStrike" kern="1200" cap="none" spc="0" normalizeH="0" baseline="0" noProof="0" dirty="0">
                <a:ln w="12700" cap="sq">
                  <a:solidFill>
                    <a:schemeClr val="tx1"/>
                  </a:solidFill>
                  <a:miter lim="800000"/>
                </a:ln>
                <a:noFill/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2</a:t>
            </a:r>
            <a:endParaRPr kumimoji="0" lang="fr-FR" sz="8800" b="0" i="0" u="none" strike="noStrike" kern="1200" cap="none" spc="0" normalizeH="0" baseline="0" noProof="0" dirty="0">
              <a:ln w="12700" cap="sq">
                <a:solidFill>
                  <a:schemeClr val="tx1"/>
                </a:solidFill>
                <a:miter lim="800000"/>
              </a:ln>
              <a:noFill/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74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FE537D43-34AA-A9FE-80D2-43C16B2CDA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299990"/>
              </p:ext>
            </p:extLst>
          </p:nvPr>
        </p:nvGraphicFramePr>
        <p:xfrm>
          <a:off x="7212777" y="2399772"/>
          <a:ext cx="3665663" cy="376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2FF0EBC9-144D-6432-B96B-B96758506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129835"/>
              </p:ext>
            </p:extLst>
          </p:nvPr>
        </p:nvGraphicFramePr>
        <p:xfrm>
          <a:off x="991930" y="2394657"/>
          <a:ext cx="6120966" cy="3760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966">
                  <a:extLst>
                    <a:ext uri="{9D8B030D-6E8A-4147-A177-3AD203B41FA5}">
                      <a16:colId xmlns:a16="http://schemas.microsoft.com/office/drawing/2014/main" val="1262175360"/>
                    </a:ext>
                  </a:extLst>
                </a:gridCol>
              </a:tblGrid>
              <a:tr h="58212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Les </a:t>
                      </a:r>
                      <a:r>
                        <a:rPr lang="fr-FR" sz="14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difficultés de réorganisation </a:t>
                      </a:r>
                      <a:r>
                        <a:rPr lang="fr-FR" sz="14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de l'entreprise/du service concerné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238011"/>
                  </a:ext>
                </a:extLst>
              </a:tr>
              <a:tr h="52971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Le</a:t>
                      </a:r>
                      <a:r>
                        <a:rPr lang="fr-FR" sz="14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remplacement </a:t>
                      </a:r>
                      <a:r>
                        <a:rPr lang="fr-FR" sz="14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des salariés absents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563720"/>
                  </a:ext>
                </a:extLst>
              </a:tr>
              <a:tr h="52971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Le </a:t>
                      </a:r>
                      <a:r>
                        <a:rPr lang="fr-FR" sz="14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coût de gestion </a:t>
                      </a:r>
                      <a:r>
                        <a:rPr lang="fr-FR" sz="14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pour l'entreprise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696456"/>
                  </a:ext>
                </a:extLst>
              </a:tr>
              <a:tr h="52971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La </a:t>
                      </a:r>
                      <a:r>
                        <a:rPr lang="fr-FR" sz="14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satisfaction</a:t>
                      </a:r>
                      <a:r>
                        <a:rPr lang="fr-FR" sz="14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clients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753787"/>
                  </a:ext>
                </a:extLst>
              </a:tr>
              <a:tr h="52971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La </a:t>
                      </a:r>
                      <a:r>
                        <a:rPr lang="fr-FR" sz="14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motivation</a:t>
                      </a:r>
                      <a:r>
                        <a:rPr lang="fr-FR" sz="14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, l'</a:t>
                      </a:r>
                      <a:r>
                        <a:rPr lang="fr-FR" sz="14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engagement</a:t>
                      </a:r>
                      <a:r>
                        <a:rPr lang="fr-FR" sz="14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des </a:t>
                      </a:r>
                      <a:r>
                        <a:rPr lang="fr-FR" sz="14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autres salariés </a:t>
                      </a:r>
                      <a:r>
                        <a:rPr lang="fr-FR" sz="14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de l'équipe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436838"/>
                  </a:ext>
                </a:extLst>
              </a:tr>
              <a:tr h="52971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Les </a:t>
                      </a:r>
                      <a:r>
                        <a:rPr lang="fr-FR" sz="14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résultats et la performance </a:t>
                      </a:r>
                      <a:r>
                        <a:rPr lang="fr-FR" sz="14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économique de l'entreprise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119950"/>
                  </a:ext>
                </a:extLst>
              </a:tr>
              <a:tr h="52971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La </a:t>
                      </a:r>
                      <a:r>
                        <a:rPr lang="fr-FR" sz="14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hausse des cotisations </a:t>
                      </a:r>
                      <a:r>
                        <a:rPr lang="fr-FR" sz="14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prévoyance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80823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4">
            <a:extLst>
              <a:ext uri="{FF2B5EF4-FFF2-40B4-BE49-F238E27FC236}">
                <a16:creationId xmlns:a16="http://schemas.microsoft.com/office/drawing/2014/main" id="{2DDA40EB-8C1B-98B8-41D4-D803719C486E}"/>
              </a:ext>
            </a:extLst>
          </p:cNvPr>
          <p:cNvSpPr txBox="1">
            <a:spLocks/>
          </p:cNvSpPr>
          <p:nvPr/>
        </p:nvSpPr>
        <p:spPr>
          <a:xfrm>
            <a:off x="10285296" y="6480000"/>
            <a:ext cx="276592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9FC1D-3DD2-4A92-9E3B-6AB9C514B013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8908E3D-D909-87B9-20AF-61DE148D519A}"/>
              </a:ext>
            </a:extLst>
          </p:cNvPr>
          <p:cNvSpPr txBox="1">
            <a:spLocks/>
          </p:cNvSpPr>
          <p:nvPr/>
        </p:nvSpPr>
        <p:spPr>
          <a:xfrm>
            <a:off x="2504971" y="1836857"/>
            <a:ext cx="7574845" cy="2051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all" spc="0" normalizeH="0" baseline="0" noProof="0" dirty="0">
                <a:ln>
                  <a:noFill/>
                </a:ln>
                <a:solidFill>
                  <a:srgbClr val="4183D1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Principales Conséquences des arrêts longs sur l’entreprise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D24905C-D9E6-0135-C915-8A4ED5E4E015}"/>
              </a:ext>
            </a:extLst>
          </p:cNvPr>
          <p:cNvSpPr/>
          <p:nvPr/>
        </p:nvSpPr>
        <p:spPr>
          <a:xfrm>
            <a:off x="11026778" y="601208"/>
            <a:ext cx="969953" cy="46343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 dirigeants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0AC9D80-F615-EBD5-0838-7DED30DF0A81}"/>
              </a:ext>
            </a:extLst>
          </p:cNvPr>
          <p:cNvSpPr txBox="1"/>
          <p:nvPr/>
        </p:nvSpPr>
        <p:spPr>
          <a:xfrm>
            <a:off x="7558160" y="5211016"/>
            <a:ext cx="10840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6% en 2024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018EFDBA-FD68-4E30-AF34-2F9917C4CE05}"/>
              </a:ext>
            </a:extLst>
          </p:cNvPr>
          <p:cNvSpPr txBox="1">
            <a:spLocks/>
          </p:cNvSpPr>
          <p:nvPr/>
        </p:nvSpPr>
        <p:spPr>
          <a:xfrm>
            <a:off x="195269" y="180642"/>
            <a:ext cx="11645302" cy="8840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Pour les dirigeants, la principale conséquence des arrêts longs reste la difficulté de réorganisation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35DCE7E-060D-E1FA-EE40-CCAE2BA398D9}"/>
              </a:ext>
            </a:extLst>
          </p:cNvPr>
          <p:cNvSpPr txBox="1"/>
          <p:nvPr/>
        </p:nvSpPr>
        <p:spPr>
          <a:xfrm>
            <a:off x="2588410" y="6480004"/>
            <a:ext cx="61007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Baromètre annuel Absentéisme 2025 - Les salariés, les dirigeants face à l’arrêt maladie – Malakoff Humanis</a:t>
            </a:r>
          </a:p>
        </p:txBody>
      </p:sp>
    </p:spTree>
    <p:extLst>
      <p:ext uri="{BB962C8B-B14F-4D97-AF65-F5344CB8AC3E}">
        <p14:creationId xmlns:p14="http://schemas.microsoft.com/office/powerpoint/2010/main" val="2951877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16620E1-C554-2E0F-ABC0-9AAB13565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76E7A-8D0A-8E48-8DB3-ADA19FDD7FCC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0167A1DE-29FC-2F73-B699-6E690F3BA312}"/>
              </a:ext>
            </a:extLst>
          </p:cNvPr>
          <p:cNvSpPr txBox="1">
            <a:spLocks/>
          </p:cNvSpPr>
          <p:nvPr/>
        </p:nvSpPr>
        <p:spPr>
          <a:xfrm>
            <a:off x="487255" y="344976"/>
            <a:ext cx="9063789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Certains arrêts longs sont fortement ancrés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7AEC485D-9D06-E5DC-73B2-3875E66A05EB}"/>
              </a:ext>
            </a:extLst>
          </p:cNvPr>
          <p:cNvSpPr/>
          <p:nvPr/>
        </p:nvSpPr>
        <p:spPr>
          <a:xfrm>
            <a:off x="625642" y="1209614"/>
            <a:ext cx="3368841" cy="3554891"/>
          </a:xfrm>
          <a:prstGeom prst="roundRect">
            <a:avLst>
              <a:gd name="adj" fmla="val 789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4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40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11%</a:t>
            </a:r>
          </a:p>
          <a:p>
            <a:pPr algn="ctr"/>
            <a:endParaRPr lang="fr-FR" sz="4000" b="1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24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 salariés ont eu des arrêts longs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A3DB8518-E8E2-C077-2A67-BC9E0FB2F301}"/>
              </a:ext>
            </a:extLst>
          </p:cNvPr>
          <p:cNvSpPr/>
          <p:nvPr/>
        </p:nvSpPr>
        <p:spPr>
          <a:xfrm>
            <a:off x="4514019" y="1209613"/>
            <a:ext cx="3368841" cy="3554891"/>
          </a:xfrm>
          <a:prstGeom prst="roundRect">
            <a:avLst>
              <a:gd name="adj" fmla="val 789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40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25%</a:t>
            </a:r>
          </a:p>
          <a:p>
            <a:pPr algn="ctr"/>
            <a:endParaRPr lang="fr-FR" sz="4000" b="1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 salariés</a:t>
            </a:r>
            <a:br>
              <a:rPr lang="fr-FR" sz="24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24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ayant eu un arrêt long ont eu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 signes </a:t>
            </a:r>
            <a:br>
              <a:rPr lang="fr-FR" sz="24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24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avant-coureurs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fr-FR" sz="4000" b="1" dirty="0">
              <a:solidFill>
                <a:srgbClr val="7030A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7DFEE26C-44FA-3DB4-0D08-54A6F814FA4A}"/>
              </a:ext>
            </a:extLst>
          </p:cNvPr>
          <p:cNvSpPr/>
          <p:nvPr/>
        </p:nvSpPr>
        <p:spPr>
          <a:xfrm>
            <a:off x="8402396" y="1209613"/>
            <a:ext cx="3368841" cy="3554891"/>
          </a:xfrm>
          <a:prstGeom prst="roundRect">
            <a:avLst>
              <a:gd name="adj" fmla="val 789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4000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31%</a:t>
            </a:r>
          </a:p>
          <a:p>
            <a:pPr algn="ctr"/>
            <a:endParaRPr lang="fr-FR" sz="4000" b="1" dirty="0">
              <a:solidFill>
                <a:schemeClr val="accent5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 salariés</a:t>
            </a:r>
            <a:br>
              <a:rPr lang="fr-FR" sz="24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24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ayant eu un arrêt long avaient déjà eu </a:t>
            </a: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d’autres arrêts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pour le même motif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0D1AAD-4F08-8AA3-5C8C-FB2C43C85F41}"/>
              </a:ext>
            </a:extLst>
          </p:cNvPr>
          <p:cNvSpPr txBox="1"/>
          <p:nvPr/>
        </p:nvSpPr>
        <p:spPr>
          <a:xfrm>
            <a:off x="3300073" y="6387671"/>
            <a:ext cx="6012096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Baromètre annuel Absentéisme 2025 - Les salariés &amp; les dirigeants face à l’arrêt de travail - Malakoff Humanis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0D5326-B509-CDE3-BF55-74B4163C7562}"/>
              </a:ext>
            </a:extLst>
          </p:cNvPr>
          <p:cNvSpPr txBox="1"/>
          <p:nvPr/>
        </p:nvSpPr>
        <p:spPr>
          <a:xfrm>
            <a:off x="32574" y="5025899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Pour les arrêts longs au motif </a:t>
            </a:r>
            <a:r>
              <a:rPr lang="fr-FR" sz="22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psychologique</a:t>
            </a:r>
            <a:r>
              <a:rPr lang="fr-FR" sz="18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F3B1FC9-D98D-8453-C302-AAF40E51834B}"/>
              </a:ext>
            </a:extLst>
          </p:cNvPr>
          <p:cNvSpPr/>
          <p:nvPr/>
        </p:nvSpPr>
        <p:spPr>
          <a:xfrm>
            <a:off x="555777" y="5530101"/>
            <a:ext cx="3368841" cy="533816"/>
          </a:xfrm>
          <a:prstGeom prst="roundRect">
            <a:avLst>
              <a:gd name="adj" fmla="val 789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4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28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21%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A2D5FB4-B52C-EAA7-B143-49561DC2FE17}"/>
              </a:ext>
            </a:extLst>
          </p:cNvPr>
          <p:cNvSpPr/>
          <p:nvPr/>
        </p:nvSpPr>
        <p:spPr>
          <a:xfrm>
            <a:off x="4444154" y="5530100"/>
            <a:ext cx="3368841" cy="533816"/>
          </a:xfrm>
          <a:prstGeom prst="roundRect">
            <a:avLst>
              <a:gd name="adj" fmla="val 789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28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47%</a:t>
            </a:r>
            <a:endParaRPr lang="fr-FR" sz="28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8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fr-FR" sz="2800" b="1" dirty="0">
              <a:solidFill>
                <a:srgbClr val="7030A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FCA5091C-E3A3-E9B1-1719-C24AD894C57E}"/>
              </a:ext>
            </a:extLst>
          </p:cNvPr>
          <p:cNvSpPr/>
          <p:nvPr/>
        </p:nvSpPr>
        <p:spPr>
          <a:xfrm>
            <a:off x="8332531" y="5530100"/>
            <a:ext cx="3368841" cy="533816"/>
          </a:xfrm>
          <a:prstGeom prst="roundRect">
            <a:avLst>
              <a:gd name="adj" fmla="val 789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25%</a:t>
            </a:r>
            <a:endParaRPr lang="fr-FR" sz="28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8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D61ECC3-7EF1-F230-6D2F-418FC073BADE}"/>
              </a:ext>
            </a:extLst>
          </p:cNvPr>
          <p:cNvSpPr/>
          <p:nvPr/>
        </p:nvSpPr>
        <p:spPr>
          <a:xfrm>
            <a:off x="11236568" y="98036"/>
            <a:ext cx="866605" cy="42950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 salariés</a:t>
            </a:r>
          </a:p>
        </p:txBody>
      </p:sp>
    </p:spTree>
    <p:extLst>
      <p:ext uri="{BB962C8B-B14F-4D97-AF65-F5344CB8AC3E}">
        <p14:creationId xmlns:p14="http://schemas.microsoft.com/office/powerpoint/2010/main" val="3605732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CFD26F4-8382-E0D4-67D0-3FBDC0AB2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76E7A-8D0A-8E48-8DB3-ADA19FDD7FCC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C0109B2-CC41-8CB8-7E0F-CE75010090F3}"/>
              </a:ext>
            </a:extLst>
          </p:cNvPr>
          <p:cNvSpPr txBox="1"/>
          <p:nvPr/>
        </p:nvSpPr>
        <p:spPr>
          <a:xfrm>
            <a:off x="272053" y="5970803"/>
            <a:ext cx="7712162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 salariés ayant eu un arrêt long de plus de 30 jours prescrit au cours des 12 derniers mois et étant revenus dans l’entreprise</a:t>
            </a:r>
            <a:endParaRPr kumimoji="0" lang="fr-FR" sz="9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D1754B7-7C46-7CFE-94BC-0AC40F025210}"/>
              </a:ext>
            </a:extLst>
          </p:cNvPr>
          <p:cNvSpPr/>
          <p:nvPr/>
        </p:nvSpPr>
        <p:spPr>
          <a:xfrm>
            <a:off x="11236568" y="98036"/>
            <a:ext cx="866605" cy="42950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 salariés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973814-5326-81F9-D117-DE42E44105AE}"/>
              </a:ext>
            </a:extLst>
          </p:cNvPr>
          <p:cNvSpPr/>
          <p:nvPr/>
        </p:nvSpPr>
        <p:spPr>
          <a:xfrm>
            <a:off x="1041222" y="4142764"/>
            <a:ext cx="30976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des salariés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ayant eu un arrêt long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4B33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n’étaient pas inquiets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à la perspective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de reprendre le travail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4B33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B4E0A5-7423-0989-12B2-BC4A246F8A05}"/>
              </a:ext>
            </a:extLst>
          </p:cNvPr>
          <p:cNvSpPr/>
          <p:nvPr/>
        </p:nvSpPr>
        <p:spPr>
          <a:xfrm>
            <a:off x="6150645" y="4142764"/>
            <a:ext cx="30376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des salariés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ayant eu un arrêt long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ont trouvé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4B33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la reprise</a:t>
            </a:r>
            <a:b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4B33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4B33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du travail difficile</a:t>
            </a:r>
          </a:p>
        </p:txBody>
      </p:sp>
      <p:graphicFrame>
        <p:nvGraphicFramePr>
          <p:cNvPr id="14" name="Chart 105">
            <a:extLst>
              <a:ext uri="{FF2B5EF4-FFF2-40B4-BE49-F238E27FC236}">
                <a16:creationId xmlns:a16="http://schemas.microsoft.com/office/drawing/2014/main" id="{7358BC22-D1C0-56C7-752D-E74494D6FA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613280"/>
              </p:ext>
            </p:extLst>
          </p:nvPr>
        </p:nvGraphicFramePr>
        <p:xfrm>
          <a:off x="1329658" y="2147267"/>
          <a:ext cx="2223011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05">
            <a:extLst>
              <a:ext uri="{FF2B5EF4-FFF2-40B4-BE49-F238E27FC236}">
                <a16:creationId xmlns:a16="http://schemas.microsoft.com/office/drawing/2014/main" id="{64F57FD6-14EC-7794-A06C-AD3237C615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383164"/>
              </p:ext>
            </p:extLst>
          </p:nvPr>
        </p:nvGraphicFramePr>
        <p:xfrm>
          <a:off x="6520939" y="2147267"/>
          <a:ext cx="2223011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423B0B47-4445-E703-F729-248E3D95261A}"/>
              </a:ext>
            </a:extLst>
          </p:cNvPr>
          <p:cNvSpPr/>
          <p:nvPr/>
        </p:nvSpPr>
        <p:spPr>
          <a:xfrm>
            <a:off x="1926749" y="2814702"/>
            <a:ext cx="117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small" spc="0" normalizeH="0" baseline="0" noProof="0" dirty="0">
                <a:ln>
                  <a:noFill/>
                </a:ln>
                <a:solidFill>
                  <a:srgbClr val="FF4B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60%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FF4B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ABF5A1-D1EE-EC43-F49D-5BC9D913EE9C}"/>
              </a:ext>
            </a:extLst>
          </p:cNvPr>
          <p:cNvSpPr/>
          <p:nvPr/>
        </p:nvSpPr>
        <p:spPr>
          <a:xfrm>
            <a:off x="7118030" y="2819455"/>
            <a:ext cx="117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small" spc="0" normalizeH="0" baseline="0" noProof="0" dirty="0">
                <a:ln>
                  <a:noFill/>
                </a:ln>
                <a:solidFill>
                  <a:srgbClr val="FF4B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64%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FF4B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80028DD2-A1F9-F3D6-7FED-BC473191195E}"/>
              </a:ext>
            </a:extLst>
          </p:cNvPr>
          <p:cNvSpPr txBox="1">
            <a:spLocks/>
          </p:cNvSpPr>
          <p:nvPr/>
        </p:nvSpPr>
        <p:spPr>
          <a:xfrm>
            <a:off x="272053" y="126817"/>
            <a:ext cx="10368238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Une reprise difficile après un arrêt long pour 2/3 des salariés concernés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BF47EFC-5171-0452-349C-ADF73D9D35E8}"/>
              </a:ext>
            </a:extLst>
          </p:cNvPr>
          <p:cNvCxnSpPr>
            <a:cxnSpLocks/>
          </p:cNvCxnSpPr>
          <p:nvPr/>
        </p:nvCxnSpPr>
        <p:spPr>
          <a:xfrm>
            <a:off x="5634310" y="1535870"/>
            <a:ext cx="0" cy="410922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371FA35-D055-8A85-12A6-EBD7E7781EFA}"/>
              </a:ext>
            </a:extLst>
          </p:cNvPr>
          <p:cNvSpPr/>
          <p:nvPr/>
        </p:nvSpPr>
        <p:spPr>
          <a:xfrm>
            <a:off x="5847784" y="1535870"/>
            <a:ext cx="3037601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Pour autant…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4B33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4254B89-DE72-B92B-1D17-D5DC597EE917}"/>
              </a:ext>
            </a:extLst>
          </p:cNvPr>
          <p:cNvSpPr txBox="1"/>
          <p:nvPr/>
        </p:nvSpPr>
        <p:spPr>
          <a:xfrm>
            <a:off x="8885385" y="2527269"/>
            <a:ext cx="3196623" cy="892552"/>
          </a:xfrm>
          <a:prstGeom prst="rect">
            <a:avLst/>
          </a:prstGeom>
          <a:solidFill>
            <a:schemeClr val="accent3">
              <a:lumMod val="20000"/>
              <a:lumOff val="80000"/>
              <a:alpha val="30196"/>
            </a:schemeClr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Poppins" panose="00000500000000000000" pitchFamily="2" charset="0"/>
              </a:defRPr>
            </a:lvl1pPr>
          </a:lstStyle>
          <a:p>
            <a:r>
              <a:rPr lang="fr-FR" sz="1200" b="0" dirty="0">
                <a:latin typeface="Poppins" panose="00000500000000000000" pitchFamily="2" charset="0"/>
              </a:rPr>
              <a:t>Dont…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b="0" dirty="0">
                <a:latin typeface="Poppins" panose="00000500000000000000" pitchFamily="2" charset="0"/>
              </a:rPr>
              <a:t>A été un peu difficile : 50%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400" b="0" dirty="0">
                <a:solidFill>
                  <a:srgbClr val="FF0000"/>
                </a:solidFill>
                <a:latin typeface="Poppins" panose="00000500000000000000" pitchFamily="2" charset="0"/>
              </a:rPr>
              <a:t>A été tellement difficile qu’ils ont dû s’arrêter à nouveau : </a:t>
            </a:r>
            <a:r>
              <a:rPr lang="fr-FR" sz="1400" dirty="0">
                <a:solidFill>
                  <a:srgbClr val="FF0000"/>
                </a:solidFill>
                <a:latin typeface="Poppins" panose="00000500000000000000" pitchFamily="2" charset="0"/>
              </a:rPr>
              <a:t>14%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08B4547-CC2D-2E9B-220F-C5AA2E4DD6FD}"/>
              </a:ext>
            </a:extLst>
          </p:cNvPr>
          <p:cNvSpPr txBox="1"/>
          <p:nvPr/>
        </p:nvSpPr>
        <p:spPr>
          <a:xfrm>
            <a:off x="3452036" y="2760774"/>
            <a:ext cx="2102063" cy="600164"/>
          </a:xfrm>
          <a:prstGeom prst="rect">
            <a:avLst/>
          </a:prstGeom>
          <a:solidFill>
            <a:schemeClr val="accent3">
              <a:lumMod val="20000"/>
              <a:lumOff val="80000"/>
              <a:alpha val="30196"/>
            </a:schemeClr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Poppins" panose="00000500000000000000" pitchFamily="2" charset="0"/>
              </a:defRPr>
            </a:lvl1pPr>
          </a:lstStyle>
          <a:p>
            <a:r>
              <a:rPr lang="fr-FR" sz="1100" b="0" dirty="0">
                <a:latin typeface="Poppins" panose="00000500000000000000" pitchFamily="2" charset="0"/>
              </a:rPr>
              <a:t>Dont…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100" b="0" dirty="0">
                <a:latin typeface="Poppins" panose="00000500000000000000" pitchFamily="2" charset="0"/>
              </a:rPr>
              <a:t>Se réjouissaient : 30%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100" b="0" dirty="0">
                <a:latin typeface="Poppins" panose="00000500000000000000" pitchFamily="2" charset="0"/>
              </a:rPr>
              <a:t>Etaient indifférents : 30%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E2E7056-CD4E-04B8-893F-4853C757D0F3}"/>
              </a:ext>
            </a:extLst>
          </p:cNvPr>
          <p:cNvSpPr txBox="1"/>
          <p:nvPr/>
        </p:nvSpPr>
        <p:spPr>
          <a:xfrm>
            <a:off x="3300073" y="6387671"/>
            <a:ext cx="6012096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Baromètre annuel Absentéisme 2025 - Les salariés &amp; les dirigeants face à l’arrêt de travail - Malakoff Humanis</a:t>
            </a:r>
          </a:p>
        </p:txBody>
      </p:sp>
    </p:spTree>
    <p:extLst>
      <p:ext uri="{BB962C8B-B14F-4D97-AF65-F5344CB8AC3E}">
        <p14:creationId xmlns:p14="http://schemas.microsoft.com/office/powerpoint/2010/main" val="401472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EA13E572-05E6-47D3-B769-FF8D34094D80}"/>
              </a:ext>
            </a:extLst>
          </p:cNvPr>
          <p:cNvSpPr/>
          <p:nvPr/>
        </p:nvSpPr>
        <p:spPr>
          <a:xfrm>
            <a:off x="-3755" y="1964864"/>
            <a:ext cx="12195755" cy="13727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1481D617-716F-46A8-A21C-D02E146BF3C6}"/>
              </a:ext>
            </a:extLst>
          </p:cNvPr>
          <p:cNvSpPr txBox="1"/>
          <p:nvPr/>
        </p:nvSpPr>
        <p:spPr>
          <a:xfrm>
            <a:off x="1286372" y="2129332"/>
            <a:ext cx="1168439" cy="1154091"/>
          </a:xfrm>
          <a:prstGeom prst="rect">
            <a:avLst/>
          </a:prstGeom>
          <a:solidFill>
            <a:srgbClr val="FF4B34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fr-FR" sz="1200" b="1" cap="all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</a:t>
            </a:r>
            <a:r>
              <a:rPr lang="fr-FR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tudes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flash mensuelles</a:t>
            </a:r>
            <a:br>
              <a:rPr lang="fr-FR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Mars à Juin 2020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64872CCF-AEB1-401F-81CE-1B5B4622C1B6}"/>
              </a:ext>
            </a:extLst>
          </p:cNvPr>
          <p:cNvSpPr txBox="1"/>
          <p:nvPr/>
        </p:nvSpPr>
        <p:spPr>
          <a:xfrm>
            <a:off x="62804" y="2120719"/>
            <a:ext cx="1150709" cy="1154091"/>
          </a:xfrm>
          <a:prstGeom prst="rect">
            <a:avLst/>
          </a:prstGeom>
          <a:solidFill>
            <a:srgbClr val="FF4B34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Baromètres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Annuels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2016 à 2019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9AF5E60-02B2-4D25-92CA-B7C3FE3D3444}"/>
              </a:ext>
            </a:extLst>
          </p:cNvPr>
          <p:cNvGrpSpPr/>
          <p:nvPr/>
        </p:nvGrpSpPr>
        <p:grpSpPr>
          <a:xfrm flipH="1">
            <a:off x="-3755" y="3998912"/>
            <a:ext cx="677800" cy="1057441"/>
            <a:chOff x="1051438" y="3585050"/>
            <a:chExt cx="859282" cy="1560001"/>
          </a:xfrm>
        </p:grpSpPr>
        <p:pic>
          <p:nvPicPr>
            <p:cNvPr id="148" name="Image 147">
              <a:extLst>
                <a:ext uri="{FF2B5EF4-FFF2-40B4-BE49-F238E27FC236}">
                  <a16:creationId xmlns:a16="http://schemas.microsoft.com/office/drawing/2014/main" id="{6F64D8FF-769E-4CD2-B3FB-85BBF3184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4" b="89850" l="9225" r="89668">
                          <a14:foregroundMark x1="30258" y1="22556" x2="30258" y2="22556"/>
                          <a14:foregroundMark x1="28782" y1="13534" x2="28782" y2="13534"/>
                          <a14:foregroundMark x1="65683" y1="69173" x2="65683" y2="69173"/>
                          <a14:foregroundMark x1="85978" y1="66917" x2="85978" y2="66917"/>
                          <a14:foregroundMark x1="58303" y1="52632" x2="58303" y2="52632"/>
                          <a14:foregroundMark x1="70849" y1="53383" x2="70849" y2="53383"/>
                          <a14:foregroundMark x1="9225" y1="68421" x2="9225" y2="68421"/>
                          <a14:foregroundMark x1="14760" y1="68421" x2="14760" y2="68421"/>
                          <a14:foregroundMark x1="22878" y1="71053" x2="22878" y2="71053"/>
                          <a14:foregroundMark x1="32472" y1="71429" x2="32472" y2="71429"/>
                          <a14:foregroundMark x1="41697" y1="72180" x2="41697" y2="72180"/>
                          <a14:foregroundMark x1="57196" y1="73308" x2="57196" y2="73308"/>
                          <a14:foregroundMark x1="81919" y1="73308" x2="81919" y2="73308"/>
                          <a14:foregroundMark x1="43173" y1="53759" x2="43173" y2="53759"/>
                          <a14:foregroundMark x1="29889" y1="37594" x2="29889" y2="37594"/>
                          <a14:foregroundMark x1="20664" y1="37594" x2="20664" y2="37594"/>
                          <a14:foregroundMark x1="30258" y1="24436" x2="30258" y2="24436"/>
                          <a14:foregroundMark x1="66421" y1="22556" x2="66421" y2="22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9460" y="3585050"/>
              <a:ext cx="483215" cy="474301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87426D3A-8E5F-487C-8819-CCEC370E06CB}"/>
                </a:ext>
              </a:extLst>
            </p:cNvPr>
            <p:cNvSpPr txBox="1"/>
            <p:nvPr/>
          </p:nvSpPr>
          <p:spPr>
            <a:xfrm>
              <a:off x="1051438" y="4205384"/>
              <a:ext cx="859282" cy="9396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200" b="1"/>
                <a:t>2000 </a:t>
              </a:r>
              <a:r>
                <a:rPr lang="fr-FR" sz="1100" b="1"/>
                <a:t>salariés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323EEB9D-4CE1-46A3-8B29-8E27183D6022}"/>
              </a:ext>
            </a:extLst>
          </p:cNvPr>
          <p:cNvGrpSpPr/>
          <p:nvPr/>
        </p:nvGrpSpPr>
        <p:grpSpPr>
          <a:xfrm flipH="1">
            <a:off x="481293" y="4007090"/>
            <a:ext cx="786170" cy="772353"/>
            <a:chOff x="1899199" y="3542991"/>
            <a:chExt cx="756000" cy="802818"/>
          </a:xfrm>
        </p:grpSpPr>
        <p:pic>
          <p:nvPicPr>
            <p:cNvPr id="149" name="Image 148">
              <a:extLst>
                <a:ext uri="{FF2B5EF4-FFF2-40B4-BE49-F238E27FC236}">
                  <a16:creationId xmlns:a16="http://schemas.microsoft.com/office/drawing/2014/main" id="{A3783799-8370-4BB4-94B7-6B94C8177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17948" y="3906122"/>
              <a:ext cx="326014" cy="439687"/>
            </a:xfrm>
            <a:prstGeom prst="rect">
              <a:avLst/>
            </a:prstGeom>
          </p:spPr>
        </p:pic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0BE3FA51-A0F9-42DD-9D81-776FF904D524}"/>
                </a:ext>
              </a:extLst>
            </p:cNvPr>
            <p:cNvSpPr txBox="1"/>
            <p:nvPr/>
          </p:nvSpPr>
          <p:spPr>
            <a:xfrm>
              <a:off x="1899199" y="3542991"/>
              <a:ext cx="756000" cy="3679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200" b="1" dirty="0"/>
                <a:t>400</a:t>
              </a:r>
            </a:p>
            <a:p>
              <a:pPr algn="ctr"/>
              <a:r>
                <a:rPr lang="fr-FR" sz="1100" b="1" dirty="0"/>
                <a:t>Dirigeants</a:t>
              </a:r>
            </a:p>
          </p:txBody>
        </p:sp>
      </p:grpSp>
      <p:grpSp>
        <p:nvGrpSpPr>
          <p:cNvPr id="163" name="Groupe 162">
            <a:extLst>
              <a:ext uri="{FF2B5EF4-FFF2-40B4-BE49-F238E27FC236}">
                <a16:creationId xmlns:a16="http://schemas.microsoft.com/office/drawing/2014/main" id="{3B752C7E-F513-400E-B111-4C3FC5A76CE6}"/>
              </a:ext>
            </a:extLst>
          </p:cNvPr>
          <p:cNvGrpSpPr/>
          <p:nvPr/>
        </p:nvGrpSpPr>
        <p:grpSpPr>
          <a:xfrm flipH="1">
            <a:off x="1449930" y="3967427"/>
            <a:ext cx="700487" cy="1003203"/>
            <a:chOff x="818516" y="3497335"/>
            <a:chExt cx="991267" cy="1189815"/>
          </a:xfrm>
        </p:grpSpPr>
        <p:pic>
          <p:nvPicPr>
            <p:cNvPr id="164" name="Image 163">
              <a:extLst>
                <a:ext uri="{FF2B5EF4-FFF2-40B4-BE49-F238E27FC236}">
                  <a16:creationId xmlns:a16="http://schemas.microsoft.com/office/drawing/2014/main" id="{93967B24-A168-478F-95B6-7DE7DC15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4" b="89850" l="9225" r="89668">
                          <a14:foregroundMark x1="30258" y1="22556" x2="30258" y2="22556"/>
                          <a14:foregroundMark x1="28782" y1="13534" x2="28782" y2="13534"/>
                          <a14:foregroundMark x1="65683" y1="69173" x2="65683" y2="69173"/>
                          <a14:foregroundMark x1="85978" y1="66917" x2="85978" y2="66917"/>
                          <a14:foregroundMark x1="58303" y1="52632" x2="58303" y2="52632"/>
                          <a14:foregroundMark x1="70849" y1="53383" x2="70849" y2="53383"/>
                          <a14:foregroundMark x1="9225" y1="68421" x2="9225" y2="68421"/>
                          <a14:foregroundMark x1="14760" y1="68421" x2="14760" y2="68421"/>
                          <a14:foregroundMark x1="22878" y1="71053" x2="22878" y2="71053"/>
                          <a14:foregroundMark x1="32472" y1="71429" x2="32472" y2="71429"/>
                          <a14:foregroundMark x1="41697" y1="72180" x2="41697" y2="72180"/>
                          <a14:foregroundMark x1="57196" y1="73308" x2="57196" y2="73308"/>
                          <a14:foregroundMark x1="81919" y1="73308" x2="81919" y2="73308"/>
                          <a14:foregroundMark x1="43173" y1="53759" x2="43173" y2="53759"/>
                          <a14:foregroundMark x1="29889" y1="37594" x2="29889" y2="37594"/>
                          <a14:foregroundMark x1="20664" y1="37594" x2="20664" y2="37594"/>
                          <a14:foregroundMark x1="30258" y1="24436" x2="30258" y2="24436"/>
                          <a14:foregroundMark x1="66421" y1="22556" x2="66421" y2="22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89125" y="3497335"/>
              <a:ext cx="479758" cy="470907"/>
            </a:xfrm>
            <a:prstGeom prst="rect">
              <a:avLst/>
            </a:prstGeom>
          </p:spPr>
        </p:pic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90E6FABF-AFFC-4FED-B5E3-81E101905EC7}"/>
                </a:ext>
              </a:extLst>
            </p:cNvPr>
            <p:cNvSpPr txBox="1"/>
            <p:nvPr/>
          </p:nvSpPr>
          <p:spPr>
            <a:xfrm>
              <a:off x="818516" y="4051493"/>
              <a:ext cx="991267" cy="635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200" b="1"/>
                <a:t>3000 </a:t>
              </a:r>
              <a:r>
                <a:rPr lang="fr-FR" sz="1100" b="1"/>
                <a:t>salariés</a:t>
              </a:r>
            </a:p>
          </p:txBody>
        </p:sp>
      </p:grpSp>
      <p:sp>
        <p:nvSpPr>
          <p:cNvPr id="58" name="Titre 1">
            <a:extLst>
              <a:ext uri="{FF2B5EF4-FFF2-40B4-BE49-F238E27FC236}">
                <a16:creationId xmlns:a16="http://schemas.microsoft.com/office/drawing/2014/main" id="{0F581E88-21AE-A743-95C0-C1E7906AA288}"/>
              </a:ext>
            </a:extLst>
          </p:cNvPr>
          <p:cNvSpPr txBox="1">
            <a:spLocks/>
          </p:cNvSpPr>
          <p:nvPr/>
        </p:nvSpPr>
        <p:spPr>
          <a:xfrm>
            <a:off x="366236" y="226665"/>
            <a:ext cx="11071335" cy="35176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cap="all" spc="0" baseline="0" dirty="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0811009D-258B-7484-6F7B-7F603232B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A9FC1D-3DD2-4A92-9E3B-6AB9C514B01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FA377F6-5396-D84A-9A60-B24A4794F7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8690" y="508038"/>
            <a:ext cx="10961012" cy="447302"/>
          </a:xfrm>
        </p:spPr>
        <p:txBody>
          <a:bodyPr/>
          <a:lstStyle/>
          <a:p>
            <a:r>
              <a:rPr lang="fr-FR" sz="3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Un dispositif d’enquêtes inégalé depuis 2016</a:t>
            </a:r>
          </a:p>
        </p:txBody>
      </p:sp>
      <p:sp>
        <p:nvSpPr>
          <p:cNvPr id="52" name="TextBox 45">
            <a:extLst>
              <a:ext uri="{FF2B5EF4-FFF2-40B4-BE49-F238E27FC236}">
                <a16:creationId xmlns:a16="http://schemas.microsoft.com/office/drawing/2014/main" id="{85D4D47F-D586-45BB-AF21-E8621F5DE4F5}"/>
              </a:ext>
            </a:extLst>
          </p:cNvPr>
          <p:cNvSpPr txBox="1"/>
          <p:nvPr/>
        </p:nvSpPr>
        <p:spPr>
          <a:xfrm>
            <a:off x="814281" y="5695100"/>
            <a:ext cx="11100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</a:t>
            </a:r>
            <a:r>
              <a:rPr kumimoji="0" lang="fr-FR" sz="14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tudes</a:t>
            </a:r>
            <a:r>
              <a:rPr kumimoji="0" lang="fr-FR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réalisées auprès d’échantillons représentatifs de dirigeants d’entreprises et de la population active </a:t>
            </a:r>
            <a:r>
              <a:rPr kumimoji="0" lang="fr-FR" sz="1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salariée du </a:t>
            </a:r>
            <a:r>
              <a:rPr kumimoji="0" lang="fr-FR" sz="1400" b="1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secteur privé </a:t>
            </a:r>
            <a:r>
              <a:rPr kumimoji="0" lang="fr-FR" sz="14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en France </a:t>
            </a:r>
            <a:r>
              <a:rPr lang="fr-FR" sz="1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dans l</a:t>
            </a:r>
            <a:r>
              <a:rPr kumimoji="0" lang="fr-FR" sz="1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es entreprises </a:t>
            </a:r>
            <a:r>
              <a:rPr kumimoji="0" lang="fr-FR" sz="1400" b="1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d’au moins 1 salarié. </a:t>
            </a:r>
            <a:r>
              <a:rPr kumimoji="0" lang="fr-FR" sz="14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Dernière interrogation du 6 au 30 janvier 2025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A33F6223-CFA8-4535-9132-A9DFA6DF3BDD}"/>
              </a:ext>
            </a:extLst>
          </p:cNvPr>
          <p:cNvSpPr txBox="1"/>
          <p:nvPr/>
        </p:nvSpPr>
        <p:spPr>
          <a:xfrm>
            <a:off x="4732912" y="2144100"/>
            <a:ext cx="1047570" cy="1154091"/>
          </a:xfrm>
          <a:prstGeom prst="rect">
            <a:avLst/>
          </a:prstGeom>
          <a:solidFill>
            <a:srgbClr val="FF4B34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Baromètre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annuel 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2021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6FBA84CE-3286-4937-8D77-A85180261D29}"/>
              </a:ext>
            </a:extLst>
          </p:cNvPr>
          <p:cNvSpPr txBox="1"/>
          <p:nvPr/>
        </p:nvSpPr>
        <p:spPr>
          <a:xfrm>
            <a:off x="2493740" y="2139128"/>
            <a:ext cx="1113267" cy="1154091"/>
          </a:xfrm>
          <a:prstGeom prst="rect">
            <a:avLst/>
          </a:prstGeom>
          <a:solidFill>
            <a:srgbClr val="FF4B34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Baromètre annuel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2020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E13FA3C3-38B8-4038-BE3F-ADB13CB59F7D}"/>
              </a:ext>
            </a:extLst>
          </p:cNvPr>
          <p:cNvSpPr txBox="1"/>
          <p:nvPr/>
        </p:nvSpPr>
        <p:spPr>
          <a:xfrm>
            <a:off x="3664323" y="2135748"/>
            <a:ext cx="998927" cy="1154091"/>
          </a:xfrm>
          <a:prstGeom prst="rect">
            <a:avLst/>
          </a:prstGeom>
          <a:solidFill>
            <a:srgbClr val="FF4B34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fr-FR" sz="1200" b="1" cap="all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</a:t>
            </a:r>
            <a:r>
              <a:rPr lang="fr-FR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tude Situations d’activité </a:t>
            </a:r>
          </a:p>
          <a:p>
            <a:pPr algn="ctr"/>
            <a:r>
              <a:rPr lang="fr-FR" sz="1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Janv</a:t>
            </a:r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-Mai 2021</a:t>
            </a:r>
          </a:p>
        </p:txBody>
      </p: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38A29600-E6FB-404D-ABEB-2605887A4BEA}"/>
              </a:ext>
            </a:extLst>
          </p:cNvPr>
          <p:cNvGrpSpPr/>
          <p:nvPr/>
        </p:nvGrpSpPr>
        <p:grpSpPr>
          <a:xfrm flipH="1">
            <a:off x="3826408" y="3962399"/>
            <a:ext cx="610725" cy="835623"/>
            <a:chOff x="1157658" y="3450944"/>
            <a:chExt cx="792931" cy="1390177"/>
          </a:xfrm>
        </p:grpSpPr>
        <p:pic>
          <p:nvPicPr>
            <p:cNvPr id="106" name="Image 105">
              <a:extLst>
                <a:ext uri="{FF2B5EF4-FFF2-40B4-BE49-F238E27FC236}">
                  <a16:creationId xmlns:a16="http://schemas.microsoft.com/office/drawing/2014/main" id="{E07AB5DC-644F-4BD1-9BF2-406BA2BBC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4" b="89850" l="9225" r="89668">
                          <a14:foregroundMark x1="30258" y1="22556" x2="30258" y2="22556"/>
                          <a14:foregroundMark x1="28782" y1="13534" x2="28782" y2="13534"/>
                          <a14:foregroundMark x1="65683" y1="69173" x2="65683" y2="69173"/>
                          <a14:foregroundMark x1="85978" y1="66917" x2="85978" y2="66917"/>
                          <a14:foregroundMark x1="58303" y1="52632" x2="58303" y2="52632"/>
                          <a14:foregroundMark x1="70849" y1="53383" x2="70849" y2="53383"/>
                          <a14:foregroundMark x1="9225" y1="68421" x2="9225" y2="68421"/>
                          <a14:foregroundMark x1="14760" y1="68421" x2="14760" y2="68421"/>
                          <a14:foregroundMark x1="22878" y1="71053" x2="22878" y2="71053"/>
                          <a14:foregroundMark x1="32472" y1="71429" x2="32472" y2="71429"/>
                          <a14:foregroundMark x1="41697" y1="72180" x2="41697" y2="72180"/>
                          <a14:foregroundMark x1="57196" y1="73308" x2="57196" y2="73308"/>
                          <a14:foregroundMark x1="81919" y1="73308" x2="81919" y2="73308"/>
                          <a14:foregroundMark x1="43173" y1="53759" x2="43173" y2="53759"/>
                          <a14:foregroundMark x1="29889" y1="37594" x2="29889" y2="37594"/>
                          <a14:foregroundMark x1="20664" y1="37594" x2="20664" y2="37594"/>
                          <a14:foregroundMark x1="30258" y1="24436" x2="30258" y2="24436"/>
                          <a14:foregroundMark x1="66421" y1="22556" x2="66421" y2="22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52020" y="3450944"/>
              <a:ext cx="557761" cy="667388"/>
            </a:xfrm>
            <a:prstGeom prst="rect">
              <a:avLst/>
            </a:prstGeom>
          </p:spPr>
        </p:pic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E87084B8-C566-4CDB-8451-251AEF449159}"/>
                </a:ext>
              </a:extLst>
            </p:cNvPr>
            <p:cNvSpPr txBox="1"/>
            <p:nvPr/>
          </p:nvSpPr>
          <p:spPr>
            <a:xfrm>
              <a:off x="1157658" y="4205464"/>
              <a:ext cx="792931" cy="635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200" b="1"/>
                <a:t>2000 </a:t>
              </a:r>
              <a:r>
                <a:rPr lang="fr-FR" sz="1100" b="1"/>
                <a:t>salariés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422BA86C-E5B3-449F-8C4E-9F0BBD95D2B5}"/>
              </a:ext>
            </a:extLst>
          </p:cNvPr>
          <p:cNvSpPr txBox="1"/>
          <p:nvPr/>
        </p:nvSpPr>
        <p:spPr>
          <a:xfrm flipH="1">
            <a:off x="3980590" y="4916228"/>
            <a:ext cx="418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fr-FR" sz="1200" b="1">
                <a:solidFill>
                  <a:schemeClr val="accent1"/>
                </a:solidFill>
              </a:rPr>
              <a:t>5 x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3336B779-B4CC-44B2-A419-66CF772EA309}"/>
              </a:ext>
            </a:extLst>
          </p:cNvPr>
          <p:cNvSpPr txBox="1"/>
          <p:nvPr/>
        </p:nvSpPr>
        <p:spPr>
          <a:xfrm>
            <a:off x="6921885" y="2127865"/>
            <a:ext cx="1072556" cy="1154091"/>
          </a:xfrm>
          <a:prstGeom prst="rect">
            <a:avLst/>
          </a:prstGeom>
          <a:solidFill>
            <a:srgbClr val="FF4B34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Baromètre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annuel 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BE861D60-B51A-4D48-BD0F-05BEF848CC5A}"/>
              </a:ext>
            </a:extLst>
          </p:cNvPr>
          <p:cNvSpPr txBox="1"/>
          <p:nvPr/>
        </p:nvSpPr>
        <p:spPr>
          <a:xfrm>
            <a:off x="5846793" y="2143363"/>
            <a:ext cx="1011663" cy="1154091"/>
          </a:xfrm>
          <a:prstGeom prst="rect">
            <a:avLst/>
          </a:prstGeom>
          <a:solidFill>
            <a:srgbClr val="FF4B34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fr-FR" sz="1200" b="1" cap="all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</a:t>
            </a:r>
            <a:r>
              <a:rPr lang="fr-FR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tude Situations d’activité </a:t>
            </a:r>
          </a:p>
          <a:p>
            <a:pPr algn="ctr"/>
            <a:r>
              <a:rPr lang="fr-FR" sz="1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Janv</a:t>
            </a:r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</a:t>
            </a:r>
            <a:r>
              <a:rPr lang="fr-FR" sz="1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Fev</a:t>
            </a:r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-Mars 2022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2B86485-C0CE-B843-A769-C0942925FBA7}"/>
              </a:ext>
            </a:extLst>
          </p:cNvPr>
          <p:cNvGraphicFramePr>
            <a:graphicFrameLocks noGrp="1"/>
          </p:cNvGraphicFramePr>
          <p:nvPr/>
        </p:nvGraphicFramePr>
        <p:xfrm>
          <a:off x="-2957513" y="24288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8062516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175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175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3175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968023"/>
                  </a:ext>
                </a:extLst>
              </a:tr>
            </a:tbl>
          </a:graphicData>
        </a:graphic>
      </p:graphicFrame>
      <p:sp>
        <p:nvSpPr>
          <p:cNvPr id="90" name="Parenthèse ouvrante 89">
            <a:extLst>
              <a:ext uri="{FF2B5EF4-FFF2-40B4-BE49-F238E27FC236}">
                <a16:creationId xmlns:a16="http://schemas.microsoft.com/office/drawing/2014/main" id="{A7E9AB25-D8D1-4172-B691-91ED48788C39}"/>
              </a:ext>
            </a:extLst>
          </p:cNvPr>
          <p:cNvSpPr/>
          <p:nvPr/>
        </p:nvSpPr>
        <p:spPr>
          <a:xfrm rot="16200000" flipV="1">
            <a:off x="497457" y="3180470"/>
            <a:ext cx="90299" cy="89341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Parenthèse ouvrante 129">
            <a:extLst>
              <a:ext uri="{FF2B5EF4-FFF2-40B4-BE49-F238E27FC236}">
                <a16:creationId xmlns:a16="http://schemas.microsoft.com/office/drawing/2014/main" id="{C07552F3-9595-485B-8FFF-7E48C2DB8CDC}"/>
              </a:ext>
            </a:extLst>
          </p:cNvPr>
          <p:cNvSpPr/>
          <p:nvPr/>
        </p:nvSpPr>
        <p:spPr>
          <a:xfrm rot="16200000" flipV="1">
            <a:off x="1772839" y="3174006"/>
            <a:ext cx="90299" cy="89341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Parenthèse ouvrante 130">
            <a:extLst>
              <a:ext uri="{FF2B5EF4-FFF2-40B4-BE49-F238E27FC236}">
                <a16:creationId xmlns:a16="http://schemas.microsoft.com/office/drawing/2014/main" id="{313258F8-6A33-40C9-98C8-E7DF8FD0FC15}"/>
              </a:ext>
            </a:extLst>
          </p:cNvPr>
          <p:cNvSpPr/>
          <p:nvPr/>
        </p:nvSpPr>
        <p:spPr>
          <a:xfrm rot="16200000" flipV="1">
            <a:off x="2951509" y="3171558"/>
            <a:ext cx="90299" cy="89341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Parenthèse ouvrante 133">
            <a:extLst>
              <a:ext uri="{FF2B5EF4-FFF2-40B4-BE49-F238E27FC236}">
                <a16:creationId xmlns:a16="http://schemas.microsoft.com/office/drawing/2014/main" id="{2BEA1BAF-EF82-4C5D-85F3-B6CF832CBB5B}"/>
              </a:ext>
            </a:extLst>
          </p:cNvPr>
          <p:cNvSpPr/>
          <p:nvPr/>
        </p:nvSpPr>
        <p:spPr>
          <a:xfrm rot="16200000" flipV="1">
            <a:off x="4097369" y="3180011"/>
            <a:ext cx="90299" cy="89341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Parenthèse ouvrante 135">
            <a:extLst>
              <a:ext uri="{FF2B5EF4-FFF2-40B4-BE49-F238E27FC236}">
                <a16:creationId xmlns:a16="http://schemas.microsoft.com/office/drawing/2014/main" id="{F0D94A25-2739-4CE6-A866-147D3245E083}"/>
              </a:ext>
            </a:extLst>
          </p:cNvPr>
          <p:cNvSpPr/>
          <p:nvPr/>
        </p:nvSpPr>
        <p:spPr>
          <a:xfrm rot="16200000" flipV="1">
            <a:off x="5206613" y="3167204"/>
            <a:ext cx="90299" cy="89341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Parenthèse ouvrante 137">
            <a:extLst>
              <a:ext uri="{FF2B5EF4-FFF2-40B4-BE49-F238E27FC236}">
                <a16:creationId xmlns:a16="http://schemas.microsoft.com/office/drawing/2014/main" id="{049A89A8-CA76-417E-A3B8-A02B6CCDDB84}"/>
              </a:ext>
            </a:extLst>
          </p:cNvPr>
          <p:cNvSpPr/>
          <p:nvPr/>
        </p:nvSpPr>
        <p:spPr>
          <a:xfrm rot="16200000" flipV="1">
            <a:off x="6335020" y="3174006"/>
            <a:ext cx="90299" cy="89341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Parenthèse ouvrante 138">
            <a:extLst>
              <a:ext uri="{FF2B5EF4-FFF2-40B4-BE49-F238E27FC236}">
                <a16:creationId xmlns:a16="http://schemas.microsoft.com/office/drawing/2014/main" id="{1055C714-C938-42CE-BC37-42D04567E326}"/>
              </a:ext>
            </a:extLst>
          </p:cNvPr>
          <p:cNvSpPr/>
          <p:nvPr/>
        </p:nvSpPr>
        <p:spPr>
          <a:xfrm rot="16200000" flipV="1">
            <a:off x="7429982" y="3178847"/>
            <a:ext cx="90299" cy="89341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F4DA906-8FA5-DEEA-2A43-D2D193CF232E}"/>
              </a:ext>
            </a:extLst>
          </p:cNvPr>
          <p:cNvSpPr txBox="1"/>
          <p:nvPr/>
        </p:nvSpPr>
        <p:spPr>
          <a:xfrm>
            <a:off x="8067300" y="2130365"/>
            <a:ext cx="1047569" cy="1154091"/>
          </a:xfrm>
          <a:prstGeom prst="rect">
            <a:avLst/>
          </a:prstGeom>
          <a:solidFill>
            <a:srgbClr val="FF4B34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Baromètre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annuel 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</a:t>
            </a:r>
          </a:p>
        </p:txBody>
      </p:sp>
      <p:sp>
        <p:nvSpPr>
          <p:cNvPr id="6" name="Parenthèse ouvrante 5">
            <a:extLst>
              <a:ext uri="{FF2B5EF4-FFF2-40B4-BE49-F238E27FC236}">
                <a16:creationId xmlns:a16="http://schemas.microsoft.com/office/drawing/2014/main" id="{BCB6E956-8EBC-320A-4A36-77FA07EF581D}"/>
              </a:ext>
            </a:extLst>
          </p:cNvPr>
          <p:cNvSpPr/>
          <p:nvPr/>
        </p:nvSpPr>
        <p:spPr>
          <a:xfrm rot="16200000" flipV="1">
            <a:off x="8524872" y="3196937"/>
            <a:ext cx="90299" cy="89341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7BC00C6-F62B-BF7A-C8AF-4D6967518710}"/>
              </a:ext>
            </a:extLst>
          </p:cNvPr>
          <p:cNvSpPr txBox="1"/>
          <p:nvPr/>
        </p:nvSpPr>
        <p:spPr>
          <a:xfrm flipH="1">
            <a:off x="7921140" y="4956485"/>
            <a:ext cx="66520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100" b="1"/>
              <a:t>200 médecins traitants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4CAD9E8-24F8-FAFC-9B5E-35246C7279F3}"/>
              </a:ext>
            </a:extLst>
          </p:cNvPr>
          <p:cNvSpPr txBox="1"/>
          <p:nvPr/>
        </p:nvSpPr>
        <p:spPr>
          <a:xfrm flipH="1">
            <a:off x="8648327" y="4956485"/>
            <a:ext cx="66520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100" b="1" dirty="0"/>
              <a:t>40 médecins du travail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F660BB5-1612-D26F-D90A-4A7112B91D62}"/>
              </a:ext>
            </a:extLst>
          </p:cNvPr>
          <p:cNvSpPr txBox="1"/>
          <p:nvPr/>
        </p:nvSpPr>
        <p:spPr>
          <a:xfrm flipH="1">
            <a:off x="8348423" y="4782153"/>
            <a:ext cx="6313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 dirty="0"/>
              <a:t>+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DCAA923-53DA-3A86-113A-D836B1E16CCE}"/>
              </a:ext>
            </a:extLst>
          </p:cNvPr>
          <p:cNvSpPr txBox="1"/>
          <p:nvPr/>
        </p:nvSpPr>
        <p:spPr>
          <a:xfrm>
            <a:off x="9181453" y="2111590"/>
            <a:ext cx="1047569" cy="1154091"/>
          </a:xfrm>
          <a:prstGeom prst="rect">
            <a:avLst/>
          </a:prstGeom>
          <a:solidFill>
            <a:srgbClr val="FF4B34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Baromètre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annuel 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2024</a:t>
            </a:r>
          </a:p>
        </p:txBody>
      </p:sp>
      <p:sp>
        <p:nvSpPr>
          <p:cNvPr id="28" name="Parenthèse ouvrante 27">
            <a:extLst>
              <a:ext uri="{FF2B5EF4-FFF2-40B4-BE49-F238E27FC236}">
                <a16:creationId xmlns:a16="http://schemas.microsoft.com/office/drawing/2014/main" id="{2DEBA664-28D3-B791-611A-3A7CB92DBF5C}"/>
              </a:ext>
            </a:extLst>
          </p:cNvPr>
          <p:cNvSpPr/>
          <p:nvPr/>
        </p:nvSpPr>
        <p:spPr>
          <a:xfrm rot="16200000" flipV="1">
            <a:off x="10781759" y="3177839"/>
            <a:ext cx="90299" cy="89341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1BF3F296-ADA7-7FB0-783E-53FC54285D95}"/>
              </a:ext>
            </a:extLst>
          </p:cNvPr>
          <p:cNvGrpSpPr/>
          <p:nvPr/>
        </p:nvGrpSpPr>
        <p:grpSpPr>
          <a:xfrm flipH="1">
            <a:off x="2310137" y="3965977"/>
            <a:ext cx="677800" cy="1057441"/>
            <a:chOff x="1051438" y="3585050"/>
            <a:chExt cx="859282" cy="1560001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B5D5DAE2-33D6-2BD1-FA87-642C33067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4" b="89850" l="9225" r="89668">
                          <a14:foregroundMark x1="30258" y1="22556" x2="30258" y2="22556"/>
                          <a14:foregroundMark x1="28782" y1="13534" x2="28782" y2="13534"/>
                          <a14:foregroundMark x1="65683" y1="69173" x2="65683" y2="69173"/>
                          <a14:foregroundMark x1="85978" y1="66917" x2="85978" y2="66917"/>
                          <a14:foregroundMark x1="58303" y1="52632" x2="58303" y2="52632"/>
                          <a14:foregroundMark x1="70849" y1="53383" x2="70849" y2="53383"/>
                          <a14:foregroundMark x1="9225" y1="68421" x2="9225" y2="68421"/>
                          <a14:foregroundMark x1="14760" y1="68421" x2="14760" y2="68421"/>
                          <a14:foregroundMark x1="22878" y1="71053" x2="22878" y2="71053"/>
                          <a14:foregroundMark x1="32472" y1="71429" x2="32472" y2="71429"/>
                          <a14:foregroundMark x1="41697" y1="72180" x2="41697" y2="72180"/>
                          <a14:foregroundMark x1="57196" y1="73308" x2="57196" y2="73308"/>
                          <a14:foregroundMark x1="81919" y1="73308" x2="81919" y2="73308"/>
                          <a14:foregroundMark x1="43173" y1="53759" x2="43173" y2="53759"/>
                          <a14:foregroundMark x1="29889" y1="37594" x2="29889" y2="37594"/>
                          <a14:foregroundMark x1="20664" y1="37594" x2="20664" y2="37594"/>
                          <a14:foregroundMark x1="30258" y1="24436" x2="30258" y2="24436"/>
                          <a14:foregroundMark x1="66421" y1="22556" x2="66421" y2="22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38626" y="3585050"/>
              <a:ext cx="584048" cy="573273"/>
            </a:xfrm>
            <a:prstGeom prst="rect">
              <a:avLst/>
            </a:prstGeom>
          </p:spPr>
        </p:pic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603ED93B-DB83-8835-C265-69F49E636EF1}"/>
                </a:ext>
              </a:extLst>
            </p:cNvPr>
            <p:cNvSpPr txBox="1"/>
            <p:nvPr/>
          </p:nvSpPr>
          <p:spPr>
            <a:xfrm>
              <a:off x="1051438" y="4205384"/>
              <a:ext cx="859282" cy="9396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200" b="1"/>
                <a:t>2000 </a:t>
              </a:r>
              <a:r>
                <a:rPr lang="fr-FR" sz="1100" b="1"/>
                <a:t>salariés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494AC01F-A43A-99E7-E938-5F9B936D2772}"/>
              </a:ext>
            </a:extLst>
          </p:cNvPr>
          <p:cNvGrpSpPr/>
          <p:nvPr/>
        </p:nvGrpSpPr>
        <p:grpSpPr>
          <a:xfrm flipH="1">
            <a:off x="2888173" y="3974155"/>
            <a:ext cx="786170" cy="772353"/>
            <a:chOff x="1809781" y="3542991"/>
            <a:chExt cx="756000" cy="802818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E761920C-2E67-2813-5CC3-FF1C7A65F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28530" y="3906122"/>
              <a:ext cx="326014" cy="439687"/>
            </a:xfrm>
            <a:prstGeom prst="rect">
              <a:avLst/>
            </a:prstGeom>
          </p:spPr>
        </p:pic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52818BAB-4A61-0324-B9BF-6BB19524F45A}"/>
                </a:ext>
              </a:extLst>
            </p:cNvPr>
            <p:cNvSpPr txBox="1"/>
            <p:nvPr/>
          </p:nvSpPr>
          <p:spPr>
            <a:xfrm>
              <a:off x="1809781" y="3542991"/>
              <a:ext cx="756000" cy="3679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200" b="1"/>
                <a:t>400</a:t>
              </a:r>
            </a:p>
            <a:p>
              <a:pPr algn="ctr"/>
              <a:r>
                <a:rPr lang="fr-FR" sz="1100" b="1"/>
                <a:t>Dirigeants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07081C71-9AEF-BD0A-3A41-ED6C08450FC3}"/>
              </a:ext>
            </a:extLst>
          </p:cNvPr>
          <p:cNvGrpSpPr/>
          <p:nvPr/>
        </p:nvGrpSpPr>
        <p:grpSpPr>
          <a:xfrm flipH="1">
            <a:off x="4705621" y="3949222"/>
            <a:ext cx="677800" cy="1057441"/>
            <a:chOff x="1051438" y="3585050"/>
            <a:chExt cx="859282" cy="1560001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7B767384-333A-0FB5-E3F5-AFA68BB98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4" b="89850" l="9225" r="89668">
                          <a14:foregroundMark x1="30258" y1="22556" x2="30258" y2="22556"/>
                          <a14:foregroundMark x1="28782" y1="13534" x2="28782" y2="13534"/>
                          <a14:foregroundMark x1="65683" y1="69173" x2="65683" y2="69173"/>
                          <a14:foregroundMark x1="85978" y1="66917" x2="85978" y2="66917"/>
                          <a14:foregroundMark x1="58303" y1="52632" x2="58303" y2="52632"/>
                          <a14:foregroundMark x1="70849" y1="53383" x2="70849" y2="53383"/>
                          <a14:foregroundMark x1="9225" y1="68421" x2="9225" y2="68421"/>
                          <a14:foregroundMark x1="14760" y1="68421" x2="14760" y2="68421"/>
                          <a14:foregroundMark x1="22878" y1="71053" x2="22878" y2="71053"/>
                          <a14:foregroundMark x1="32472" y1="71429" x2="32472" y2="71429"/>
                          <a14:foregroundMark x1="41697" y1="72180" x2="41697" y2="72180"/>
                          <a14:foregroundMark x1="57196" y1="73308" x2="57196" y2="73308"/>
                          <a14:foregroundMark x1="81919" y1="73308" x2="81919" y2="73308"/>
                          <a14:foregroundMark x1="43173" y1="53759" x2="43173" y2="53759"/>
                          <a14:foregroundMark x1="29889" y1="37594" x2="29889" y2="37594"/>
                          <a14:foregroundMark x1="20664" y1="37594" x2="20664" y2="37594"/>
                          <a14:foregroundMark x1="30258" y1="24436" x2="30258" y2="24436"/>
                          <a14:foregroundMark x1="66421" y1="22556" x2="66421" y2="22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9460" y="3585050"/>
              <a:ext cx="483215" cy="474301"/>
            </a:xfrm>
            <a:prstGeom prst="rect">
              <a:avLst/>
            </a:prstGeom>
          </p:spPr>
        </p:pic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0BEA8E52-7431-521F-5710-F66C8385F49D}"/>
                </a:ext>
              </a:extLst>
            </p:cNvPr>
            <p:cNvSpPr txBox="1"/>
            <p:nvPr/>
          </p:nvSpPr>
          <p:spPr>
            <a:xfrm>
              <a:off x="1051438" y="4205384"/>
              <a:ext cx="859282" cy="9396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200" b="1"/>
                <a:t>2000 </a:t>
              </a:r>
              <a:r>
                <a:rPr lang="fr-FR" sz="1100" b="1"/>
                <a:t>salariés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F6BA8FEF-3186-6373-D550-5B6A7810910B}"/>
              </a:ext>
            </a:extLst>
          </p:cNvPr>
          <p:cNvGrpSpPr/>
          <p:nvPr/>
        </p:nvGrpSpPr>
        <p:grpSpPr>
          <a:xfrm flipH="1">
            <a:off x="5206167" y="3957400"/>
            <a:ext cx="786170" cy="772353"/>
            <a:chOff x="1884296" y="3542991"/>
            <a:chExt cx="756000" cy="802818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B42BF18B-112D-D94D-B07E-180139794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3045" y="3906122"/>
              <a:ext cx="326014" cy="439687"/>
            </a:xfrm>
            <a:prstGeom prst="rect">
              <a:avLst/>
            </a:prstGeom>
          </p:spPr>
        </p:pic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49C8B485-6F7E-FA35-A2E4-188633AB39EA}"/>
                </a:ext>
              </a:extLst>
            </p:cNvPr>
            <p:cNvSpPr txBox="1"/>
            <p:nvPr/>
          </p:nvSpPr>
          <p:spPr>
            <a:xfrm>
              <a:off x="1884296" y="3542991"/>
              <a:ext cx="756000" cy="3679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200" b="1" dirty="0"/>
                <a:t>400</a:t>
              </a:r>
            </a:p>
            <a:p>
              <a:pPr algn="ctr"/>
              <a:r>
                <a:rPr lang="fr-FR" sz="1100" b="1" dirty="0"/>
                <a:t>Dirigeants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DDF25A0E-6380-D9D0-819E-A4EF40EF87D0}"/>
              </a:ext>
            </a:extLst>
          </p:cNvPr>
          <p:cNvGrpSpPr/>
          <p:nvPr/>
        </p:nvGrpSpPr>
        <p:grpSpPr>
          <a:xfrm flipH="1">
            <a:off x="6060853" y="3956913"/>
            <a:ext cx="610725" cy="835623"/>
            <a:chOff x="1157658" y="3450944"/>
            <a:chExt cx="792931" cy="1390177"/>
          </a:xfrm>
        </p:grpSpPr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F28FD376-648E-E350-2F9D-9F501C997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4" b="89850" l="9225" r="89668">
                          <a14:foregroundMark x1="30258" y1="22556" x2="30258" y2="22556"/>
                          <a14:foregroundMark x1="28782" y1="13534" x2="28782" y2="13534"/>
                          <a14:foregroundMark x1="65683" y1="69173" x2="65683" y2="69173"/>
                          <a14:foregroundMark x1="85978" y1="66917" x2="85978" y2="66917"/>
                          <a14:foregroundMark x1="58303" y1="52632" x2="58303" y2="52632"/>
                          <a14:foregroundMark x1="70849" y1="53383" x2="70849" y2="53383"/>
                          <a14:foregroundMark x1="9225" y1="68421" x2="9225" y2="68421"/>
                          <a14:foregroundMark x1="14760" y1="68421" x2="14760" y2="68421"/>
                          <a14:foregroundMark x1="22878" y1="71053" x2="22878" y2="71053"/>
                          <a14:foregroundMark x1="32472" y1="71429" x2="32472" y2="71429"/>
                          <a14:foregroundMark x1="41697" y1="72180" x2="41697" y2="72180"/>
                          <a14:foregroundMark x1="57196" y1="73308" x2="57196" y2="73308"/>
                          <a14:foregroundMark x1="81919" y1="73308" x2="81919" y2="73308"/>
                          <a14:foregroundMark x1="43173" y1="53759" x2="43173" y2="53759"/>
                          <a14:foregroundMark x1="29889" y1="37594" x2="29889" y2="37594"/>
                          <a14:foregroundMark x1="20664" y1="37594" x2="20664" y2="37594"/>
                          <a14:foregroundMark x1="30258" y1="24436" x2="30258" y2="24436"/>
                          <a14:foregroundMark x1="66421" y1="22556" x2="66421" y2="22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52020" y="3450944"/>
              <a:ext cx="557761" cy="667388"/>
            </a:xfrm>
            <a:prstGeom prst="rect">
              <a:avLst/>
            </a:prstGeom>
          </p:spPr>
        </p:pic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C4A150B5-9FD7-3D00-B98A-480B907B5ED2}"/>
                </a:ext>
              </a:extLst>
            </p:cNvPr>
            <p:cNvSpPr txBox="1"/>
            <p:nvPr/>
          </p:nvSpPr>
          <p:spPr>
            <a:xfrm>
              <a:off x="1157658" y="4205464"/>
              <a:ext cx="792931" cy="635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200" b="1"/>
                <a:t>2000 </a:t>
              </a:r>
              <a:r>
                <a:rPr lang="fr-FR" sz="1100" b="1"/>
                <a:t>salariés</a:t>
              </a:r>
            </a:p>
          </p:txBody>
        </p: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E41599B5-1CC8-C105-2533-0357F3B99D0D}"/>
              </a:ext>
            </a:extLst>
          </p:cNvPr>
          <p:cNvSpPr txBox="1"/>
          <p:nvPr/>
        </p:nvSpPr>
        <p:spPr>
          <a:xfrm flipH="1">
            <a:off x="6215035" y="4910742"/>
            <a:ext cx="418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fr-FR" sz="1200" b="1">
                <a:solidFill>
                  <a:schemeClr val="accent1"/>
                </a:solidFill>
              </a:rPr>
              <a:t>3 x</a:t>
            </a: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F0F4EEFD-7B9C-A926-56B3-187123C20940}"/>
              </a:ext>
            </a:extLst>
          </p:cNvPr>
          <p:cNvGrpSpPr/>
          <p:nvPr/>
        </p:nvGrpSpPr>
        <p:grpSpPr>
          <a:xfrm flipH="1">
            <a:off x="6849222" y="3965977"/>
            <a:ext cx="677800" cy="774434"/>
            <a:chOff x="1051438" y="3585050"/>
            <a:chExt cx="859282" cy="1142492"/>
          </a:xfrm>
        </p:grpSpPr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9F7132F3-4927-A575-2414-B0B31B2C7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4" b="89850" l="9225" r="89668">
                          <a14:foregroundMark x1="30258" y1="22556" x2="30258" y2="22556"/>
                          <a14:foregroundMark x1="28782" y1="13534" x2="28782" y2="13534"/>
                          <a14:foregroundMark x1="65683" y1="69173" x2="65683" y2="69173"/>
                          <a14:foregroundMark x1="85978" y1="66917" x2="85978" y2="66917"/>
                          <a14:foregroundMark x1="58303" y1="52632" x2="58303" y2="52632"/>
                          <a14:foregroundMark x1="70849" y1="53383" x2="70849" y2="53383"/>
                          <a14:foregroundMark x1="9225" y1="68421" x2="9225" y2="68421"/>
                          <a14:foregroundMark x1="14760" y1="68421" x2="14760" y2="68421"/>
                          <a14:foregroundMark x1="22878" y1="71053" x2="22878" y2="71053"/>
                          <a14:foregroundMark x1="32472" y1="71429" x2="32472" y2="71429"/>
                          <a14:foregroundMark x1="41697" y1="72180" x2="41697" y2="72180"/>
                          <a14:foregroundMark x1="57196" y1="73308" x2="57196" y2="73308"/>
                          <a14:foregroundMark x1="81919" y1="73308" x2="81919" y2="73308"/>
                          <a14:foregroundMark x1="43173" y1="53759" x2="43173" y2="53759"/>
                          <a14:foregroundMark x1="29889" y1="37594" x2="29889" y2="37594"/>
                          <a14:foregroundMark x1="20664" y1="37594" x2="20664" y2="37594"/>
                          <a14:foregroundMark x1="30258" y1="24436" x2="30258" y2="24436"/>
                          <a14:foregroundMark x1="66421" y1="22556" x2="66421" y2="22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9460" y="3585050"/>
              <a:ext cx="483215" cy="474301"/>
            </a:xfrm>
            <a:prstGeom prst="rect">
              <a:avLst/>
            </a:prstGeom>
          </p:spPr>
        </p:pic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1F9E8CA2-8453-4316-E1E1-BDBF813300FA}"/>
                </a:ext>
              </a:extLst>
            </p:cNvPr>
            <p:cNvSpPr txBox="1"/>
            <p:nvPr/>
          </p:nvSpPr>
          <p:spPr>
            <a:xfrm>
              <a:off x="1051438" y="4205384"/>
              <a:ext cx="859282" cy="5221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200" b="1"/>
                <a:t>1800 </a:t>
              </a:r>
              <a:r>
                <a:rPr lang="fr-FR" sz="1100" b="1"/>
                <a:t>salariés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52C2E587-0E44-54DD-037B-478ED9EDF55E}"/>
              </a:ext>
            </a:extLst>
          </p:cNvPr>
          <p:cNvGrpSpPr/>
          <p:nvPr/>
        </p:nvGrpSpPr>
        <p:grpSpPr>
          <a:xfrm flipH="1">
            <a:off x="7334270" y="3974155"/>
            <a:ext cx="786170" cy="772353"/>
            <a:chOff x="1899199" y="3542991"/>
            <a:chExt cx="756000" cy="802818"/>
          </a:xfrm>
        </p:grpSpPr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5E3E9708-A6F7-FB9F-C9E7-D25E8111B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17948" y="3906122"/>
              <a:ext cx="326014" cy="439687"/>
            </a:xfrm>
            <a:prstGeom prst="rect">
              <a:avLst/>
            </a:prstGeom>
          </p:spPr>
        </p:pic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F633B2F1-65B0-9F85-8B65-0154ABF0786F}"/>
                </a:ext>
              </a:extLst>
            </p:cNvPr>
            <p:cNvSpPr txBox="1"/>
            <p:nvPr/>
          </p:nvSpPr>
          <p:spPr>
            <a:xfrm>
              <a:off x="1899199" y="3542991"/>
              <a:ext cx="756000" cy="3679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200" b="1" dirty="0"/>
                <a:t>400</a:t>
              </a:r>
            </a:p>
            <a:p>
              <a:pPr algn="ctr"/>
              <a:r>
                <a:rPr lang="fr-FR" sz="1100" b="1" dirty="0"/>
                <a:t>Dirigeants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E162DD26-2981-0AF5-6139-186AFAB94CE3}"/>
              </a:ext>
            </a:extLst>
          </p:cNvPr>
          <p:cNvGrpSpPr/>
          <p:nvPr/>
        </p:nvGrpSpPr>
        <p:grpSpPr>
          <a:xfrm flipH="1">
            <a:off x="7998868" y="3966486"/>
            <a:ext cx="677800" cy="1057441"/>
            <a:chOff x="1051438" y="3585050"/>
            <a:chExt cx="859282" cy="1560001"/>
          </a:xfrm>
        </p:grpSpPr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5AAE29E5-55DF-8C82-D4A4-B4B68F923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4" b="89850" l="9225" r="89668">
                          <a14:foregroundMark x1="30258" y1="22556" x2="30258" y2="22556"/>
                          <a14:foregroundMark x1="28782" y1="13534" x2="28782" y2="13534"/>
                          <a14:foregroundMark x1="65683" y1="69173" x2="65683" y2="69173"/>
                          <a14:foregroundMark x1="85978" y1="66917" x2="85978" y2="66917"/>
                          <a14:foregroundMark x1="58303" y1="52632" x2="58303" y2="52632"/>
                          <a14:foregroundMark x1="70849" y1="53383" x2="70849" y2="53383"/>
                          <a14:foregroundMark x1="9225" y1="68421" x2="9225" y2="68421"/>
                          <a14:foregroundMark x1="14760" y1="68421" x2="14760" y2="68421"/>
                          <a14:foregroundMark x1="22878" y1="71053" x2="22878" y2="71053"/>
                          <a14:foregroundMark x1="32472" y1="71429" x2="32472" y2="71429"/>
                          <a14:foregroundMark x1="41697" y1="72180" x2="41697" y2="72180"/>
                          <a14:foregroundMark x1="57196" y1="73308" x2="57196" y2="73308"/>
                          <a14:foregroundMark x1="81919" y1="73308" x2="81919" y2="73308"/>
                          <a14:foregroundMark x1="43173" y1="53759" x2="43173" y2="53759"/>
                          <a14:foregroundMark x1="29889" y1="37594" x2="29889" y2="37594"/>
                          <a14:foregroundMark x1="20664" y1="37594" x2="20664" y2="37594"/>
                          <a14:foregroundMark x1="30258" y1="24436" x2="30258" y2="24436"/>
                          <a14:foregroundMark x1="66421" y1="22556" x2="66421" y2="22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9460" y="3585050"/>
              <a:ext cx="483215" cy="474301"/>
            </a:xfrm>
            <a:prstGeom prst="rect">
              <a:avLst/>
            </a:prstGeom>
          </p:spPr>
        </p:pic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8CECBC0F-FE13-C12A-4FC2-C661D514E7E9}"/>
                </a:ext>
              </a:extLst>
            </p:cNvPr>
            <p:cNvSpPr txBox="1"/>
            <p:nvPr/>
          </p:nvSpPr>
          <p:spPr>
            <a:xfrm>
              <a:off x="1051438" y="4205384"/>
              <a:ext cx="859282" cy="9396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200" b="1" dirty="0"/>
                <a:t>2000 </a:t>
              </a:r>
              <a:r>
                <a:rPr lang="fr-FR" sz="1100" b="1" dirty="0"/>
                <a:t>salariés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98BA2A96-9AE7-77AC-5F85-8E6854950CF4}"/>
              </a:ext>
            </a:extLst>
          </p:cNvPr>
          <p:cNvGrpSpPr/>
          <p:nvPr/>
        </p:nvGrpSpPr>
        <p:grpSpPr>
          <a:xfrm flipH="1">
            <a:off x="8499748" y="3974155"/>
            <a:ext cx="786170" cy="772353"/>
            <a:chOff x="1883976" y="3542462"/>
            <a:chExt cx="756000" cy="802818"/>
          </a:xfrm>
        </p:grpSpPr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E2858C4E-40B4-DAA0-AE86-7AEB4EE62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2725" y="3905593"/>
              <a:ext cx="326014" cy="439687"/>
            </a:xfrm>
            <a:prstGeom prst="rect">
              <a:avLst/>
            </a:prstGeom>
          </p:spPr>
        </p:pic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319FF608-3503-E7E7-F437-3E2A182F46C9}"/>
                </a:ext>
              </a:extLst>
            </p:cNvPr>
            <p:cNvSpPr txBox="1"/>
            <p:nvPr/>
          </p:nvSpPr>
          <p:spPr>
            <a:xfrm>
              <a:off x="1883976" y="3542462"/>
              <a:ext cx="756000" cy="3679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200" b="1" dirty="0"/>
                <a:t>400</a:t>
              </a:r>
            </a:p>
            <a:p>
              <a:pPr algn="ctr"/>
              <a:r>
                <a:rPr lang="fr-FR" sz="1100" b="1" dirty="0"/>
                <a:t>Dirigeants</a:t>
              </a: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B87469F8-B577-4734-6268-4F15DA2C0950}"/>
              </a:ext>
            </a:extLst>
          </p:cNvPr>
          <p:cNvGrpSpPr/>
          <p:nvPr/>
        </p:nvGrpSpPr>
        <p:grpSpPr>
          <a:xfrm flipH="1">
            <a:off x="9139769" y="3951267"/>
            <a:ext cx="677800" cy="774434"/>
            <a:chOff x="1051438" y="3585050"/>
            <a:chExt cx="859282" cy="1142492"/>
          </a:xfrm>
        </p:grpSpPr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6838B4AC-4876-89D0-61BC-797FFBC33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4" b="89850" l="9225" r="89668">
                          <a14:foregroundMark x1="30258" y1="22556" x2="30258" y2="22556"/>
                          <a14:foregroundMark x1="28782" y1="13534" x2="28782" y2="13534"/>
                          <a14:foregroundMark x1="65683" y1="69173" x2="65683" y2="69173"/>
                          <a14:foregroundMark x1="85978" y1="66917" x2="85978" y2="66917"/>
                          <a14:foregroundMark x1="58303" y1="52632" x2="58303" y2="52632"/>
                          <a14:foregroundMark x1="70849" y1="53383" x2="70849" y2="53383"/>
                          <a14:foregroundMark x1="9225" y1="68421" x2="9225" y2="68421"/>
                          <a14:foregroundMark x1="14760" y1="68421" x2="14760" y2="68421"/>
                          <a14:foregroundMark x1="22878" y1="71053" x2="22878" y2="71053"/>
                          <a14:foregroundMark x1="32472" y1="71429" x2="32472" y2="71429"/>
                          <a14:foregroundMark x1="41697" y1="72180" x2="41697" y2="72180"/>
                          <a14:foregroundMark x1="57196" y1="73308" x2="57196" y2="73308"/>
                          <a14:foregroundMark x1="81919" y1="73308" x2="81919" y2="73308"/>
                          <a14:foregroundMark x1="43173" y1="53759" x2="43173" y2="53759"/>
                          <a14:foregroundMark x1="29889" y1="37594" x2="29889" y2="37594"/>
                          <a14:foregroundMark x1="20664" y1="37594" x2="20664" y2="37594"/>
                          <a14:foregroundMark x1="30258" y1="24436" x2="30258" y2="24436"/>
                          <a14:foregroundMark x1="66421" y1="22556" x2="66421" y2="22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9460" y="3585050"/>
              <a:ext cx="483215" cy="474301"/>
            </a:xfrm>
            <a:prstGeom prst="rect">
              <a:avLst/>
            </a:prstGeom>
          </p:spPr>
        </p:pic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E573E4C9-3A80-786F-9A85-0766C533FE0F}"/>
                </a:ext>
              </a:extLst>
            </p:cNvPr>
            <p:cNvSpPr txBox="1"/>
            <p:nvPr/>
          </p:nvSpPr>
          <p:spPr>
            <a:xfrm>
              <a:off x="1051438" y="4205384"/>
              <a:ext cx="859282" cy="5221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200" b="1"/>
                <a:t>2488 </a:t>
              </a:r>
              <a:r>
                <a:rPr lang="fr-FR" sz="1100" b="1"/>
                <a:t>salariés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EB50757E-A4E7-DC6E-3D5C-370A589F5840}"/>
              </a:ext>
            </a:extLst>
          </p:cNvPr>
          <p:cNvGrpSpPr/>
          <p:nvPr/>
        </p:nvGrpSpPr>
        <p:grpSpPr>
          <a:xfrm flipH="1">
            <a:off x="9655813" y="3959445"/>
            <a:ext cx="786170" cy="772353"/>
            <a:chOff x="1869393" y="3542991"/>
            <a:chExt cx="756000" cy="802818"/>
          </a:xfrm>
        </p:grpSpPr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D49B4793-6FE3-E5C1-A8CA-C6A0AEC77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88142" y="3906122"/>
              <a:ext cx="326014" cy="439687"/>
            </a:xfrm>
            <a:prstGeom prst="rect">
              <a:avLst/>
            </a:prstGeom>
          </p:spPr>
        </p:pic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D21D5F90-4588-1B0D-4D00-DA3B77563458}"/>
                </a:ext>
              </a:extLst>
            </p:cNvPr>
            <p:cNvSpPr txBox="1"/>
            <p:nvPr/>
          </p:nvSpPr>
          <p:spPr>
            <a:xfrm>
              <a:off x="1869393" y="3542991"/>
              <a:ext cx="756000" cy="3679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200" b="1" dirty="0"/>
                <a:t>400</a:t>
              </a:r>
            </a:p>
            <a:p>
              <a:pPr algn="ctr"/>
              <a:r>
                <a:rPr lang="fr-FR" sz="1100" b="1" dirty="0"/>
                <a:t>Dirigeants</a:t>
              </a:r>
            </a:p>
          </p:txBody>
        </p:sp>
      </p:grpSp>
      <p:sp>
        <p:nvSpPr>
          <p:cNvPr id="72" name="ZoneTexte 71">
            <a:extLst>
              <a:ext uri="{FF2B5EF4-FFF2-40B4-BE49-F238E27FC236}">
                <a16:creationId xmlns:a16="http://schemas.microsoft.com/office/drawing/2014/main" id="{0CFF3F60-1BFB-CB97-9119-06592550D9DB}"/>
              </a:ext>
            </a:extLst>
          </p:cNvPr>
          <p:cNvSpPr txBox="1"/>
          <p:nvPr/>
        </p:nvSpPr>
        <p:spPr>
          <a:xfrm flipH="1">
            <a:off x="9521783" y="4762339"/>
            <a:ext cx="6313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/>
              <a:t>+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8EAC2A49-BC98-7FC3-72A4-C40B883F031E}"/>
              </a:ext>
            </a:extLst>
          </p:cNvPr>
          <p:cNvSpPr txBox="1"/>
          <p:nvPr/>
        </p:nvSpPr>
        <p:spPr>
          <a:xfrm flipH="1">
            <a:off x="9399391" y="5067598"/>
            <a:ext cx="101900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100" b="1" dirty="0"/>
              <a:t>800 salariés SENIORS </a:t>
            </a:r>
            <a:br>
              <a:rPr lang="fr-FR" sz="1100" b="1" dirty="0"/>
            </a:br>
            <a:r>
              <a:rPr lang="fr-FR" sz="1100" b="1" dirty="0"/>
              <a:t>&gt; 50 ans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1DEA37B-7737-EF5E-BBDF-7234162BE134}"/>
              </a:ext>
            </a:extLst>
          </p:cNvPr>
          <p:cNvSpPr txBox="1"/>
          <p:nvPr/>
        </p:nvSpPr>
        <p:spPr>
          <a:xfrm>
            <a:off x="10295606" y="2107698"/>
            <a:ext cx="1047569" cy="1154091"/>
          </a:xfrm>
          <a:prstGeom prst="rect">
            <a:avLst/>
          </a:prstGeom>
          <a:solidFill>
            <a:srgbClr val="FF4B34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Baromètre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annuel 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2025</a:t>
            </a:r>
          </a:p>
        </p:txBody>
      </p:sp>
      <p:sp>
        <p:nvSpPr>
          <p:cNvPr id="12" name="Parenthèse ouvrante 11">
            <a:extLst>
              <a:ext uri="{FF2B5EF4-FFF2-40B4-BE49-F238E27FC236}">
                <a16:creationId xmlns:a16="http://schemas.microsoft.com/office/drawing/2014/main" id="{CCD37D85-245C-9B48-FCEB-3F3AB296D40E}"/>
              </a:ext>
            </a:extLst>
          </p:cNvPr>
          <p:cNvSpPr/>
          <p:nvPr/>
        </p:nvSpPr>
        <p:spPr>
          <a:xfrm rot="16200000" flipV="1">
            <a:off x="9700019" y="3190681"/>
            <a:ext cx="90299" cy="89341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C9CA51F-CA88-54BE-915F-41F6B6AE8448}"/>
              </a:ext>
            </a:extLst>
          </p:cNvPr>
          <p:cNvGrpSpPr/>
          <p:nvPr/>
        </p:nvGrpSpPr>
        <p:grpSpPr>
          <a:xfrm flipH="1">
            <a:off x="10382986" y="3933743"/>
            <a:ext cx="677800" cy="774434"/>
            <a:chOff x="1051438" y="3585050"/>
            <a:chExt cx="859282" cy="1142492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90A6EC88-7D8E-F4E1-A406-E465E47D7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4" b="89850" l="9225" r="89668">
                          <a14:foregroundMark x1="30258" y1="22556" x2="30258" y2="22556"/>
                          <a14:foregroundMark x1="28782" y1="13534" x2="28782" y2="13534"/>
                          <a14:foregroundMark x1="65683" y1="69173" x2="65683" y2="69173"/>
                          <a14:foregroundMark x1="85978" y1="66917" x2="85978" y2="66917"/>
                          <a14:foregroundMark x1="58303" y1="52632" x2="58303" y2="52632"/>
                          <a14:foregroundMark x1="70849" y1="53383" x2="70849" y2="53383"/>
                          <a14:foregroundMark x1="9225" y1="68421" x2="9225" y2="68421"/>
                          <a14:foregroundMark x1="14760" y1="68421" x2="14760" y2="68421"/>
                          <a14:foregroundMark x1="22878" y1="71053" x2="22878" y2="71053"/>
                          <a14:foregroundMark x1="32472" y1="71429" x2="32472" y2="71429"/>
                          <a14:foregroundMark x1="41697" y1="72180" x2="41697" y2="72180"/>
                          <a14:foregroundMark x1="57196" y1="73308" x2="57196" y2="73308"/>
                          <a14:foregroundMark x1="81919" y1="73308" x2="81919" y2="73308"/>
                          <a14:foregroundMark x1="43173" y1="53759" x2="43173" y2="53759"/>
                          <a14:foregroundMark x1="29889" y1="37594" x2="29889" y2="37594"/>
                          <a14:foregroundMark x1="20664" y1="37594" x2="20664" y2="37594"/>
                          <a14:foregroundMark x1="30258" y1="24436" x2="30258" y2="24436"/>
                          <a14:foregroundMark x1="66421" y1="22556" x2="66421" y2="22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9460" y="3585050"/>
              <a:ext cx="483215" cy="474301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C0F367E-740C-2372-61D2-43F45F4A129E}"/>
                </a:ext>
              </a:extLst>
            </p:cNvPr>
            <p:cNvSpPr txBox="1"/>
            <p:nvPr/>
          </p:nvSpPr>
          <p:spPr>
            <a:xfrm>
              <a:off x="1051438" y="4205384"/>
              <a:ext cx="859282" cy="5221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200" b="1" dirty="0"/>
                <a:t>3000 </a:t>
              </a:r>
              <a:r>
                <a:rPr lang="fr-FR" sz="1100" b="1" dirty="0"/>
                <a:t>salariés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87D0F66-394B-9D9E-3311-C12D0E250AE8}"/>
              </a:ext>
            </a:extLst>
          </p:cNvPr>
          <p:cNvGrpSpPr/>
          <p:nvPr/>
        </p:nvGrpSpPr>
        <p:grpSpPr>
          <a:xfrm flipH="1">
            <a:off x="10883532" y="3941921"/>
            <a:ext cx="786170" cy="758842"/>
            <a:chOff x="1884296" y="3542991"/>
            <a:chExt cx="756000" cy="788774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0668DBA-BE35-D4FE-4C9A-2AD77D186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5240" y="3892078"/>
              <a:ext cx="326014" cy="439687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DFB3DB6-E1BF-368B-D89D-7BC14A5788F6}"/>
                </a:ext>
              </a:extLst>
            </p:cNvPr>
            <p:cNvSpPr txBox="1"/>
            <p:nvPr/>
          </p:nvSpPr>
          <p:spPr>
            <a:xfrm>
              <a:off x="1884296" y="3542991"/>
              <a:ext cx="756000" cy="3679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200" b="1" dirty="0"/>
                <a:t>400</a:t>
              </a:r>
            </a:p>
            <a:p>
              <a:pPr algn="ctr"/>
              <a:r>
                <a:rPr lang="fr-FR" sz="1100" b="1" dirty="0"/>
                <a:t>Dirigeants</a:t>
              </a: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7B516087-7E15-FEF6-9156-8E6F4D96FDCD}"/>
              </a:ext>
            </a:extLst>
          </p:cNvPr>
          <p:cNvSpPr txBox="1"/>
          <p:nvPr/>
        </p:nvSpPr>
        <p:spPr>
          <a:xfrm>
            <a:off x="2560479" y="6425360"/>
            <a:ext cx="76406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Baromètre annuel Absentéisme 2025 - Les salariés, les dirigeants face à l’arrêt maladie – Malakoff Humanis</a:t>
            </a:r>
          </a:p>
        </p:txBody>
      </p:sp>
      <p:pic>
        <p:nvPicPr>
          <p:cNvPr id="20" name="Image 19" descr="Une image contenant Graphique, cercle&#10;&#10;Le contenu généré par l’IA peut être incorrect.">
            <a:extLst>
              <a:ext uri="{FF2B5EF4-FFF2-40B4-BE49-F238E27FC236}">
                <a16:creationId xmlns:a16="http://schemas.microsoft.com/office/drawing/2014/main" id="{DF4EEBC5-34F3-0409-C94B-574793BE47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" y="5640599"/>
            <a:ext cx="801099" cy="386053"/>
          </a:xfrm>
          <a:prstGeom prst="rect">
            <a:avLst/>
          </a:prstGeom>
        </p:spPr>
      </p:pic>
      <p:sp>
        <p:nvSpPr>
          <p:cNvPr id="22" name="Parenthèse ouvrante 21">
            <a:extLst>
              <a:ext uri="{FF2B5EF4-FFF2-40B4-BE49-F238E27FC236}">
                <a16:creationId xmlns:a16="http://schemas.microsoft.com/office/drawing/2014/main" id="{3DF6FC86-6784-6674-4D76-C4D7E9C81018}"/>
              </a:ext>
            </a:extLst>
          </p:cNvPr>
          <p:cNvSpPr/>
          <p:nvPr/>
        </p:nvSpPr>
        <p:spPr>
          <a:xfrm rot="5400000">
            <a:off x="3893609" y="-496726"/>
            <a:ext cx="261608" cy="5148970"/>
          </a:xfrm>
          <a:prstGeom prst="leftBracke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917E882-2F55-B050-13EE-B8EFC533F7E1}"/>
              </a:ext>
            </a:extLst>
          </p:cNvPr>
          <p:cNvSpPr txBox="1"/>
          <p:nvPr/>
        </p:nvSpPr>
        <p:spPr>
          <a:xfrm>
            <a:off x="3277352" y="1939792"/>
            <a:ext cx="1072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Période Covid</a:t>
            </a:r>
          </a:p>
        </p:txBody>
      </p:sp>
    </p:spTree>
    <p:extLst>
      <p:ext uri="{BB962C8B-B14F-4D97-AF65-F5344CB8AC3E}">
        <p14:creationId xmlns:p14="http://schemas.microsoft.com/office/powerpoint/2010/main" val="2962520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34472F-011A-4399-5996-8F65B135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76E7A-8D0A-8E48-8DB3-ADA19FDD7FCC}" type="slidenum">
              <a:rPr lang="fr-FR" smtClean="0"/>
              <a:pPr/>
              <a:t>20</a:t>
            </a:fld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46B67E6-00F4-3D46-FBCE-13692E4DA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7044193">
            <a:off x="989015" y="1985940"/>
            <a:ext cx="1817430" cy="1958262"/>
            <a:chOff x="3244588" y="3756264"/>
            <a:chExt cx="2215878" cy="204134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" name="Ellipse 15">
              <a:extLst>
                <a:ext uri="{FF2B5EF4-FFF2-40B4-BE49-F238E27FC236}">
                  <a16:creationId xmlns:a16="http://schemas.microsoft.com/office/drawing/2014/main" id="{392DDD55-2759-B0E8-5222-45D22040F5B8}"/>
                </a:ext>
              </a:extLst>
            </p:cNvPr>
            <p:cNvSpPr/>
            <p:nvPr/>
          </p:nvSpPr>
          <p:spPr>
            <a:xfrm>
              <a:off x="3244588" y="3896229"/>
              <a:ext cx="2215878" cy="1901378"/>
            </a:xfrm>
            <a:custGeom>
              <a:avLst/>
              <a:gdLst>
                <a:gd name="connsiteX0" fmla="*/ 0 w 2360402"/>
                <a:gd name="connsiteY0" fmla="*/ 1098550 h 2197100"/>
                <a:gd name="connsiteX1" fmla="*/ 1180201 w 2360402"/>
                <a:gd name="connsiteY1" fmla="*/ 0 h 2197100"/>
                <a:gd name="connsiteX2" fmla="*/ 2360402 w 2360402"/>
                <a:gd name="connsiteY2" fmla="*/ 1098550 h 2197100"/>
                <a:gd name="connsiteX3" fmla="*/ 1180201 w 2360402"/>
                <a:gd name="connsiteY3" fmla="*/ 2197100 h 2197100"/>
                <a:gd name="connsiteX4" fmla="*/ 0 w 2360402"/>
                <a:gd name="connsiteY4" fmla="*/ 1098550 h 2197100"/>
                <a:gd name="connsiteX0" fmla="*/ 0 w 2226587"/>
                <a:gd name="connsiteY0" fmla="*/ 1098550 h 2197100"/>
                <a:gd name="connsiteX1" fmla="*/ 1046386 w 2226587"/>
                <a:gd name="connsiteY1" fmla="*/ 0 h 2197100"/>
                <a:gd name="connsiteX2" fmla="*/ 2226587 w 2226587"/>
                <a:gd name="connsiteY2" fmla="*/ 1098550 h 2197100"/>
                <a:gd name="connsiteX3" fmla="*/ 1046386 w 2226587"/>
                <a:gd name="connsiteY3" fmla="*/ 2197100 h 2197100"/>
                <a:gd name="connsiteX4" fmla="*/ 0 w 2226587"/>
                <a:gd name="connsiteY4" fmla="*/ 1098550 h 2197100"/>
                <a:gd name="connsiteX0" fmla="*/ 1849 w 2228436"/>
                <a:gd name="connsiteY0" fmla="*/ 1098550 h 2197100"/>
                <a:gd name="connsiteX1" fmla="*/ 1048235 w 2228436"/>
                <a:gd name="connsiteY1" fmla="*/ 0 h 2197100"/>
                <a:gd name="connsiteX2" fmla="*/ 2228436 w 2228436"/>
                <a:gd name="connsiteY2" fmla="*/ 1098550 h 2197100"/>
                <a:gd name="connsiteX3" fmla="*/ 1048235 w 2228436"/>
                <a:gd name="connsiteY3" fmla="*/ 2197100 h 2197100"/>
                <a:gd name="connsiteX4" fmla="*/ 1849 w 2228436"/>
                <a:gd name="connsiteY4" fmla="*/ 1098550 h 2197100"/>
                <a:gd name="connsiteX0" fmla="*/ 1849 w 2229651"/>
                <a:gd name="connsiteY0" fmla="*/ 1098550 h 2197100"/>
                <a:gd name="connsiteX1" fmla="*/ 1048235 w 2229651"/>
                <a:gd name="connsiteY1" fmla="*/ 0 h 2197100"/>
                <a:gd name="connsiteX2" fmla="*/ 2228436 w 2229651"/>
                <a:gd name="connsiteY2" fmla="*/ 1098550 h 2197100"/>
                <a:gd name="connsiteX3" fmla="*/ 1048235 w 2229651"/>
                <a:gd name="connsiteY3" fmla="*/ 2197100 h 2197100"/>
                <a:gd name="connsiteX4" fmla="*/ 1849 w 2229651"/>
                <a:gd name="connsiteY4" fmla="*/ 1098550 h 2197100"/>
                <a:gd name="connsiteX0" fmla="*/ 0 w 2227802"/>
                <a:gd name="connsiteY0" fmla="*/ 577045 h 1675595"/>
                <a:gd name="connsiteX1" fmla="*/ 1046386 w 2227802"/>
                <a:gd name="connsiteY1" fmla="*/ 241 h 1675595"/>
                <a:gd name="connsiteX2" fmla="*/ 2226587 w 2227802"/>
                <a:gd name="connsiteY2" fmla="*/ 577045 h 1675595"/>
                <a:gd name="connsiteX3" fmla="*/ 1046386 w 2227802"/>
                <a:gd name="connsiteY3" fmla="*/ 1675595 h 1675595"/>
                <a:gd name="connsiteX4" fmla="*/ 0 w 2227802"/>
                <a:gd name="connsiteY4" fmla="*/ 577045 h 1675595"/>
                <a:gd name="connsiteX0" fmla="*/ 9198 w 2237000"/>
                <a:gd name="connsiteY0" fmla="*/ 1023247 h 2121797"/>
                <a:gd name="connsiteX1" fmla="*/ 641414 w 2237000"/>
                <a:gd name="connsiteY1" fmla="*/ 0 h 2121797"/>
                <a:gd name="connsiteX2" fmla="*/ 2235785 w 2237000"/>
                <a:gd name="connsiteY2" fmla="*/ 1023247 h 2121797"/>
                <a:gd name="connsiteX3" fmla="*/ 1055584 w 2237000"/>
                <a:gd name="connsiteY3" fmla="*/ 2121797 h 2121797"/>
                <a:gd name="connsiteX4" fmla="*/ 9198 w 2237000"/>
                <a:gd name="connsiteY4" fmla="*/ 1023247 h 2121797"/>
                <a:gd name="connsiteX0" fmla="*/ 9198 w 2237000"/>
                <a:gd name="connsiteY0" fmla="*/ 1152511 h 2251061"/>
                <a:gd name="connsiteX1" fmla="*/ 641414 w 2237000"/>
                <a:gd name="connsiteY1" fmla="*/ 129264 h 2251061"/>
                <a:gd name="connsiteX2" fmla="*/ 642717 w 2237000"/>
                <a:gd name="connsiteY2" fmla="*/ 126858 h 2251061"/>
                <a:gd name="connsiteX3" fmla="*/ 2235785 w 2237000"/>
                <a:gd name="connsiteY3" fmla="*/ 1152511 h 2251061"/>
                <a:gd name="connsiteX4" fmla="*/ 1055584 w 2237000"/>
                <a:gd name="connsiteY4" fmla="*/ 2251061 h 2251061"/>
                <a:gd name="connsiteX5" fmla="*/ 9198 w 2237000"/>
                <a:gd name="connsiteY5" fmla="*/ 1152511 h 2251061"/>
                <a:gd name="connsiteX0" fmla="*/ 6905 w 2234707"/>
                <a:gd name="connsiteY0" fmla="*/ 1029384 h 2127934"/>
                <a:gd name="connsiteX1" fmla="*/ 639121 w 2234707"/>
                <a:gd name="connsiteY1" fmla="*/ 6137 h 2127934"/>
                <a:gd name="connsiteX2" fmla="*/ 1420353 w 2234707"/>
                <a:gd name="connsiteY2" fmla="*/ 622296 h 2127934"/>
                <a:gd name="connsiteX3" fmla="*/ 2233492 w 2234707"/>
                <a:gd name="connsiteY3" fmla="*/ 1029384 h 2127934"/>
                <a:gd name="connsiteX4" fmla="*/ 1053291 w 2234707"/>
                <a:gd name="connsiteY4" fmla="*/ 2127934 h 2127934"/>
                <a:gd name="connsiteX5" fmla="*/ 6905 w 2234707"/>
                <a:gd name="connsiteY5" fmla="*/ 1029384 h 2127934"/>
                <a:gd name="connsiteX0" fmla="*/ 7010 w 2234812"/>
                <a:gd name="connsiteY0" fmla="*/ 1034908 h 2133458"/>
                <a:gd name="connsiteX1" fmla="*/ 639226 w 2234812"/>
                <a:gd name="connsiteY1" fmla="*/ 11661 h 2133458"/>
                <a:gd name="connsiteX2" fmla="*/ 1468867 w 2234812"/>
                <a:gd name="connsiteY2" fmla="*/ 514865 h 2133458"/>
                <a:gd name="connsiteX3" fmla="*/ 2233597 w 2234812"/>
                <a:gd name="connsiteY3" fmla="*/ 1034908 h 2133458"/>
                <a:gd name="connsiteX4" fmla="*/ 1053396 w 2234812"/>
                <a:gd name="connsiteY4" fmla="*/ 2133458 h 2133458"/>
                <a:gd name="connsiteX5" fmla="*/ 7010 w 2234812"/>
                <a:gd name="connsiteY5" fmla="*/ 1034908 h 2133458"/>
                <a:gd name="connsiteX0" fmla="*/ 7010 w 2234812"/>
                <a:gd name="connsiteY0" fmla="*/ 1034908 h 2133458"/>
                <a:gd name="connsiteX1" fmla="*/ 639226 w 2234812"/>
                <a:gd name="connsiteY1" fmla="*/ 11661 h 2133458"/>
                <a:gd name="connsiteX2" fmla="*/ 1468867 w 2234812"/>
                <a:gd name="connsiteY2" fmla="*/ 514865 h 2133458"/>
                <a:gd name="connsiteX3" fmla="*/ 2233597 w 2234812"/>
                <a:gd name="connsiteY3" fmla="*/ 1034908 h 2133458"/>
                <a:gd name="connsiteX4" fmla="*/ 1053396 w 2234812"/>
                <a:gd name="connsiteY4" fmla="*/ 2133458 h 2133458"/>
                <a:gd name="connsiteX5" fmla="*/ 7010 w 2234812"/>
                <a:gd name="connsiteY5" fmla="*/ 1034908 h 2133458"/>
                <a:gd name="connsiteX0" fmla="*/ 6905 w 2234707"/>
                <a:gd name="connsiteY0" fmla="*/ 1027266 h 2125816"/>
                <a:gd name="connsiteX1" fmla="*/ 639121 w 2234707"/>
                <a:gd name="connsiteY1" fmla="*/ 4019 h 2125816"/>
                <a:gd name="connsiteX2" fmla="*/ 1420353 w 2234707"/>
                <a:gd name="connsiteY2" fmla="*/ 684725 h 2125816"/>
                <a:gd name="connsiteX3" fmla="*/ 2233492 w 2234707"/>
                <a:gd name="connsiteY3" fmla="*/ 1027266 h 2125816"/>
                <a:gd name="connsiteX4" fmla="*/ 1053291 w 2234707"/>
                <a:gd name="connsiteY4" fmla="*/ 2125816 h 2125816"/>
                <a:gd name="connsiteX5" fmla="*/ 6905 w 2234707"/>
                <a:gd name="connsiteY5" fmla="*/ 1027266 h 2125816"/>
                <a:gd name="connsiteX0" fmla="*/ 7094 w 2234896"/>
                <a:gd name="connsiteY0" fmla="*/ 1032481 h 2131031"/>
                <a:gd name="connsiteX1" fmla="*/ 639310 w 2234896"/>
                <a:gd name="connsiteY1" fmla="*/ 9234 h 2131031"/>
                <a:gd name="connsiteX2" fmla="*/ 1506603 w 2234896"/>
                <a:gd name="connsiteY2" fmla="*/ 555469 h 2131031"/>
                <a:gd name="connsiteX3" fmla="*/ 2233681 w 2234896"/>
                <a:gd name="connsiteY3" fmla="*/ 1032481 h 2131031"/>
                <a:gd name="connsiteX4" fmla="*/ 1053480 w 2234896"/>
                <a:gd name="connsiteY4" fmla="*/ 2131031 h 2131031"/>
                <a:gd name="connsiteX5" fmla="*/ 7094 w 2234896"/>
                <a:gd name="connsiteY5" fmla="*/ 1032481 h 2131031"/>
                <a:gd name="connsiteX0" fmla="*/ 7094 w 2234896"/>
                <a:gd name="connsiteY0" fmla="*/ 1032481 h 2131031"/>
                <a:gd name="connsiteX1" fmla="*/ 639310 w 2234896"/>
                <a:gd name="connsiteY1" fmla="*/ 9234 h 2131031"/>
                <a:gd name="connsiteX2" fmla="*/ 1506603 w 2234896"/>
                <a:gd name="connsiteY2" fmla="*/ 555469 h 2131031"/>
                <a:gd name="connsiteX3" fmla="*/ 2233681 w 2234896"/>
                <a:gd name="connsiteY3" fmla="*/ 1032481 h 2131031"/>
                <a:gd name="connsiteX4" fmla="*/ 1053480 w 2234896"/>
                <a:gd name="connsiteY4" fmla="*/ 2131031 h 2131031"/>
                <a:gd name="connsiteX5" fmla="*/ 7094 w 2234896"/>
                <a:gd name="connsiteY5" fmla="*/ 1032481 h 2131031"/>
                <a:gd name="connsiteX0" fmla="*/ 7094 w 2234896"/>
                <a:gd name="connsiteY0" fmla="*/ 1032481 h 2131031"/>
                <a:gd name="connsiteX1" fmla="*/ 639310 w 2234896"/>
                <a:gd name="connsiteY1" fmla="*/ 9234 h 2131031"/>
                <a:gd name="connsiteX2" fmla="*/ 1506603 w 2234896"/>
                <a:gd name="connsiteY2" fmla="*/ 555469 h 2131031"/>
                <a:gd name="connsiteX3" fmla="*/ 2233681 w 2234896"/>
                <a:gd name="connsiteY3" fmla="*/ 1032481 h 2131031"/>
                <a:gd name="connsiteX4" fmla="*/ 1053480 w 2234896"/>
                <a:gd name="connsiteY4" fmla="*/ 2131031 h 2131031"/>
                <a:gd name="connsiteX5" fmla="*/ 7094 w 2234896"/>
                <a:gd name="connsiteY5" fmla="*/ 1032481 h 2131031"/>
                <a:gd name="connsiteX0" fmla="*/ 7094 w 2234896"/>
                <a:gd name="connsiteY0" fmla="*/ 1032481 h 2131031"/>
                <a:gd name="connsiteX1" fmla="*/ 639310 w 2234896"/>
                <a:gd name="connsiteY1" fmla="*/ 9234 h 2131031"/>
                <a:gd name="connsiteX2" fmla="*/ 1506603 w 2234896"/>
                <a:gd name="connsiteY2" fmla="*/ 555469 h 2131031"/>
                <a:gd name="connsiteX3" fmla="*/ 2233681 w 2234896"/>
                <a:gd name="connsiteY3" fmla="*/ 1032481 h 2131031"/>
                <a:gd name="connsiteX4" fmla="*/ 1053480 w 2234896"/>
                <a:gd name="connsiteY4" fmla="*/ 2131031 h 2131031"/>
                <a:gd name="connsiteX5" fmla="*/ 7094 w 2234896"/>
                <a:gd name="connsiteY5" fmla="*/ 1032481 h 2131031"/>
                <a:gd name="connsiteX0" fmla="*/ 7094 w 2234896"/>
                <a:gd name="connsiteY0" fmla="*/ 1030435 h 2128985"/>
                <a:gd name="connsiteX1" fmla="*/ 639310 w 2234896"/>
                <a:gd name="connsiteY1" fmla="*/ 7188 h 2128985"/>
                <a:gd name="connsiteX2" fmla="*/ 1506603 w 2234896"/>
                <a:gd name="connsiteY2" fmla="*/ 553423 h 2128985"/>
                <a:gd name="connsiteX3" fmla="*/ 2233681 w 2234896"/>
                <a:gd name="connsiteY3" fmla="*/ 1030435 h 2128985"/>
                <a:gd name="connsiteX4" fmla="*/ 1053480 w 2234896"/>
                <a:gd name="connsiteY4" fmla="*/ 2128985 h 2128985"/>
                <a:gd name="connsiteX5" fmla="*/ 7094 w 2234896"/>
                <a:gd name="connsiteY5" fmla="*/ 1030435 h 2128985"/>
                <a:gd name="connsiteX0" fmla="*/ 7094 w 2234896"/>
                <a:gd name="connsiteY0" fmla="*/ 1033074 h 2131624"/>
                <a:gd name="connsiteX1" fmla="*/ 639310 w 2234896"/>
                <a:gd name="connsiteY1" fmla="*/ 9827 h 2131624"/>
                <a:gd name="connsiteX2" fmla="*/ 1506603 w 2234896"/>
                <a:gd name="connsiteY2" fmla="*/ 556062 h 2131624"/>
                <a:gd name="connsiteX3" fmla="*/ 2233681 w 2234896"/>
                <a:gd name="connsiteY3" fmla="*/ 1033074 h 2131624"/>
                <a:gd name="connsiteX4" fmla="*/ 1053480 w 2234896"/>
                <a:gd name="connsiteY4" fmla="*/ 2131624 h 2131624"/>
                <a:gd name="connsiteX5" fmla="*/ 7094 w 2234896"/>
                <a:gd name="connsiteY5" fmla="*/ 1033074 h 2131624"/>
                <a:gd name="connsiteX0" fmla="*/ 13279 w 2241081"/>
                <a:gd name="connsiteY0" fmla="*/ 1027172 h 2125722"/>
                <a:gd name="connsiteX1" fmla="*/ 645495 w 2241081"/>
                <a:gd name="connsiteY1" fmla="*/ 3925 h 2125722"/>
                <a:gd name="connsiteX2" fmla="*/ 1512788 w 2241081"/>
                <a:gd name="connsiteY2" fmla="*/ 550160 h 2125722"/>
                <a:gd name="connsiteX3" fmla="*/ 2239866 w 2241081"/>
                <a:gd name="connsiteY3" fmla="*/ 1027172 h 2125722"/>
                <a:gd name="connsiteX4" fmla="*/ 1059665 w 2241081"/>
                <a:gd name="connsiteY4" fmla="*/ 2125722 h 2125722"/>
                <a:gd name="connsiteX5" fmla="*/ 13279 w 2241081"/>
                <a:gd name="connsiteY5" fmla="*/ 1027172 h 2125722"/>
                <a:gd name="connsiteX0" fmla="*/ 1069 w 2228871"/>
                <a:gd name="connsiteY0" fmla="*/ 1027172 h 2125722"/>
                <a:gd name="connsiteX1" fmla="*/ 633285 w 2228871"/>
                <a:gd name="connsiteY1" fmla="*/ 3925 h 2125722"/>
                <a:gd name="connsiteX2" fmla="*/ 1500578 w 2228871"/>
                <a:gd name="connsiteY2" fmla="*/ 550160 h 2125722"/>
                <a:gd name="connsiteX3" fmla="*/ 2227656 w 2228871"/>
                <a:gd name="connsiteY3" fmla="*/ 1027172 h 2125722"/>
                <a:gd name="connsiteX4" fmla="*/ 1047455 w 2228871"/>
                <a:gd name="connsiteY4" fmla="*/ 2125722 h 2125722"/>
                <a:gd name="connsiteX5" fmla="*/ 1069 w 2228871"/>
                <a:gd name="connsiteY5" fmla="*/ 1027172 h 2125722"/>
                <a:gd name="connsiteX0" fmla="*/ 482 w 2228284"/>
                <a:gd name="connsiteY0" fmla="*/ 1027172 h 2125722"/>
                <a:gd name="connsiteX1" fmla="*/ 632698 w 2228284"/>
                <a:gd name="connsiteY1" fmla="*/ 3925 h 2125722"/>
                <a:gd name="connsiteX2" fmla="*/ 1499991 w 2228284"/>
                <a:gd name="connsiteY2" fmla="*/ 550160 h 2125722"/>
                <a:gd name="connsiteX3" fmla="*/ 2227069 w 2228284"/>
                <a:gd name="connsiteY3" fmla="*/ 1027172 h 2125722"/>
                <a:gd name="connsiteX4" fmla="*/ 1046868 w 2228284"/>
                <a:gd name="connsiteY4" fmla="*/ 2125722 h 2125722"/>
                <a:gd name="connsiteX5" fmla="*/ 482 w 2228284"/>
                <a:gd name="connsiteY5" fmla="*/ 1027172 h 2125722"/>
                <a:gd name="connsiteX0" fmla="*/ 1068 w 2228870"/>
                <a:gd name="connsiteY0" fmla="*/ 1027172 h 2125722"/>
                <a:gd name="connsiteX1" fmla="*/ 633284 w 2228870"/>
                <a:gd name="connsiteY1" fmla="*/ 3925 h 2125722"/>
                <a:gd name="connsiteX2" fmla="*/ 1500577 w 2228870"/>
                <a:gd name="connsiteY2" fmla="*/ 550160 h 2125722"/>
                <a:gd name="connsiteX3" fmla="*/ 2227655 w 2228870"/>
                <a:gd name="connsiteY3" fmla="*/ 1027172 h 2125722"/>
                <a:gd name="connsiteX4" fmla="*/ 1047454 w 2228870"/>
                <a:gd name="connsiteY4" fmla="*/ 2125722 h 2125722"/>
                <a:gd name="connsiteX5" fmla="*/ 1068 w 2228870"/>
                <a:gd name="connsiteY5" fmla="*/ 1027172 h 2125722"/>
                <a:gd name="connsiteX0" fmla="*/ 6120 w 2233922"/>
                <a:gd name="connsiteY0" fmla="*/ 1027172 h 2125722"/>
                <a:gd name="connsiteX1" fmla="*/ 638336 w 2233922"/>
                <a:gd name="connsiteY1" fmla="*/ 3925 h 2125722"/>
                <a:gd name="connsiteX2" fmla="*/ 1505629 w 2233922"/>
                <a:gd name="connsiteY2" fmla="*/ 550160 h 2125722"/>
                <a:gd name="connsiteX3" fmla="*/ 2232707 w 2233922"/>
                <a:gd name="connsiteY3" fmla="*/ 1027172 h 2125722"/>
                <a:gd name="connsiteX4" fmla="*/ 1052506 w 2233922"/>
                <a:gd name="connsiteY4" fmla="*/ 2125722 h 2125722"/>
                <a:gd name="connsiteX5" fmla="*/ 6120 w 2233922"/>
                <a:gd name="connsiteY5" fmla="*/ 1027172 h 2125722"/>
                <a:gd name="connsiteX0" fmla="*/ 3004 w 2214666"/>
                <a:gd name="connsiteY0" fmla="*/ 1290419 h 2147229"/>
                <a:gd name="connsiteX1" fmla="*/ 619084 w 2214666"/>
                <a:gd name="connsiteY1" fmla="*/ 19746 h 2147229"/>
                <a:gd name="connsiteX2" fmla="*/ 1486377 w 2214666"/>
                <a:gd name="connsiteY2" fmla="*/ 565981 h 2147229"/>
                <a:gd name="connsiteX3" fmla="*/ 2213455 w 2214666"/>
                <a:gd name="connsiteY3" fmla="*/ 1042993 h 2147229"/>
                <a:gd name="connsiteX4" fmla="*/ 1033254 w 2214666"/>
                <a:gd name="connsiteY4" fmla="*/ 2141543 h 2147229"/>
                <a:gd name="connsiteX5" fmla="*/ 3004 w 2214666"/>
                <a:gd name="connsiteY5" fmla="*/ 1290419 h 2147229"/>
                <a:gd name="connsiteX0" fmla="*/ 2973 w 2220015"/>
                <a:gd name="connsiteY0" fmla="*/ 1178263 h 2138376"/>
                <a:gd name="connsiteX1" fmla="*/ 624431 w 2220015"/>
                <a:gd name="connsiteY1" fmla="*/ 15166 h 2138376"/>
                <a:gd name="connsiteX2" fmla="*/ 1491724 w 2220015"/>
                <a:gd name="connsiteY2" fmla="*/ 561401 h 2138376"/>
                <a:gd name="connsiteX3" fmla="*/ 2218802 w 2220015"/>
                <a:gd name="connsiteY3" fmla="*/ 1038413 h 2138376"/>
                <a:gd name="connsiteX4" fmla="*/ 1038601 w 2220015"/>
                <a:gd name="connsiteY4" fmla="*/ 2136963 h 2138376"/>
                <a:gd name="connsiteX5" fmla="*/ 2973 w 2220015"/>
                <a:gd name="connsiteY5" fmla="*/ 1178263 h 2138376"/>
                <a:gd name="connsiteX0" fmla="*/ 5164 w 2222206"/>
                <a:gd name="connsiteY0" fmla="*/ 1174485 h 2134598"/>
                <a:gd name="connsiteX1" fmla="*/ 626622 w 2222206"/>
                <a:gd name="connsiteY1" fmla="*/ 11388 h 2134598"/>
                <a:gd name="connsiteX2" fmla="*/ 1493915 w 2222206"/>
                <a:gd name="connsiteY2" fmla="*/ 557623 h 2134598"/>
                <a:gd name="connsiteX3" fmla="*/ 2220993 w 2222206"/>
                <a:gd name="connsiteY3" fmla="*/ 1034635 h 2134598"/>
                <a:gd name="connsiteX4" fmla="*/ 1040792 w 2222206"/>
                <a:gd name="connsiteY4" fmla="*/ 2133185 h 2134598"/>
                <a:gd name="connsiteX5" fmla="*/ 5164 w 2222206"/>
                <a:gd name="connsiteY5" fmla="*/ 1174485 h 2134598"/>
                <a:gd name="connsiteX0" fmla="*/ 5164 w 2222402"/>
                <a:gd name="connsiteY0" fmla="*/ 1174485 h 2133655"/>
                <a:gd name="connsiteX1" fmla="*/ 626622 w 2222402"/>
                <a:gd name="connsiteY1" fmla="*/ 11388 h 2133655"/>
                <a:gd name="connsiteX2" fmla="*/ 1493915 w 2222402"/>
                <a:gd name="connsiteY2" fmla="*/ 557623 h 2133655"/>
                <a:gd name="connsiteX3" fmla="*/ 2220993 w 2222402"/>
                <a:gd name="connsiteY3" fmla="*/ 1034635 h 2133655"/>
                <a:gd name="connsiteX4" fmla="*/ 1040792 w 2222402"/>
                <a:gd name="connsiteY4" fmla="*/ 2133185 h 2133655"/>
                <a:gd name="connsiteX5" fmla="*/ 5164 w 2222402"/>
                <a:gd name="connsiteY5" fmla="*/ 1174485 h 2133655"/>
                <a:gd name="connsiteX0" fmla="*/ 5730 w 2222742"/>
                <a:gd name="connsiteY0" fmla="*/ 1174485 h 2139026"/>
                <a:gd name="connsiteX1" fmla="*/ 627188 w 2222742"/>
                <a:gd name="connsiteY1" fmla="*/ 11388 h 2139026"/>
                <a:gd name="connsiteX2" fmla="*/ 1494481 w 2222742"/>
                <a:gd name="connsiteY2" fmla="*/ 557623 h 2139026"/>
                <a:gd name="connsiteX3" fmla="*/ 2221559 w 2222742"/>
                <a:gd name="connsiteY3" fmla="*/ 1034635 h 2139026"/>
                <a:gd name="connsiteX4" fmla="*/ 896129 w 2222742"/>
                <a:gd name="connsiteY4" fmla="*/ 2138564 h 2139026"/>
                <a:gd name="connsiteX5" fmla="*/ 5730 w 2222742"/>
                <a:gd name="connsiteY5" fmla="*/ 1174485 h 2139026"/>
                <a:gd name="connsiteX0" fmla="*/ 24 w 2217036"/>
                <a:gd name="connsiteY0" fmla="*/ 1174485 h 2139026"/>
                <a:gd name="connsiteX1" fmla="*/ 621482 w 2217036"/>
                <a:gd name="connsiteY1" fmla="*/ 11388 h 2139026"/>
                <a:gd name="connsiteX2" fmla="*/ 1488775 w 2217036"/>
                <a:gd name="connsiteY2" fmla="*/ 557623 h 2139026"/>
                <a:gd name="connsiteX3" fmla="*/ 2215853 w 2217036"/>
                <a:gd name="connsiteY3" fmla="*/ 1034635 h 2139026"/>
                <a:gd name="connsiteX4" fmla="*/ 890423 w 2217036"/>
                <a:gd name="connsiteY4" fmla="*/ 2138564 h 2139026"/>
                <a:gd name="connsiteX5" fmla="*/ 24 w 2217036"/>
                <a:gd name="connsiteY5" fmla="*/ 1174485 h 2139026"/>
                <a:gd name="connsiteX0" fmla="*/ 24 w 2217036"/>
                <a:gd name="connsiteY0" fmla="*/ 1174485 h 2139026"/>
                <a:gd name="connsiteX1" fmla="*/ 621482 w 2217036"/>
                <a:gd name="connsiteY1" fmla="*/ 11388 h 2139026"/>
                <a:gd name="connsiteX2" fmla="*/ 1488775 w 2217036"/>
                <a:gd name="connsiteY2" fmla="*/ 557623 h 2139026"/>
                <a:gd name="connsiteX3" fmla="*/ 2215853 w 2217036"/>
                <a:gd name="connsiteY3" fmla="*/ 1034635 h 2139026"/>
                <a:gd name="connsiteX4" fmla="*/ 890423 w 2217036"/>
                <a:gd name="connsiteY4" fmla="*/ 2138564 h 2139026"/>
                <a:gd name="connsiteX5" fmla="*/ 24 w 2217036"/>
                <a:gd name="connsiteY5" fmla="*/ 1174485 h 2139026"/>
                <a:gd name="connsiteX0" fmla="*/ 24 w 2217036"/>
                <a:gd name="connsiteY0" fmla="*/ 1172121 h 2136662"/>
                <a:gd name="connsiteX1" fmla="*/ 621482 w 2217036"/>
                <a:gd name="connsiteY1" fmla="*/ 9024 h 2136662"/>
                <a:gd name="connsiteX2" fmla="*/ 1488775 w 2217036"/>
                <a:gd name="connsiteY2" fmla="*/ 555259 h 2136662"/>
                <a:gd name="connsiteX3" fmla="*/ 2215853 w 2217036"/>
                <a:gd name="connsiteY3" fmla="*/ 1032271 h 2136662"/>
                <a:gd name="connsiteX4" fmla="*/ 890423 w 2217036"/>
                <a:gd name="connsiteY4" fmla="*/ 2136200 h 2136662"/>
                <a:gd name="connsiteX5" fmla="*/ 24 w 2217036"/>
                <a:gd name="connsiteY5" fmla="*/ 1172121 h 2136662"/>
                <a:gd name="connsiteX0" fmla="*/ 24 w 2217036"/>
                <a:gd name="connsiteY0" fmla="*/ 1177061 h 2141602"/>
                <a:gd name="connsiteX1" fmla="*/ 621482 w 2217036"/>
                <a:gd name="connsiteY1" fmla="*/ 13964 h 2141602"/>
                <a:gd name="connsiteX2" fmla="*/ 1478018 w 2217036"/>
                <a:gd name="connsiteY2" fmla="*/ 527926 h 2141602"/>
                <a:gd name="connsiteX3" fmla="*/ 2215853 w 2217036"/>
                <a:gd name="connsiteY3" fmla="*/ 1037211 h 2141602"/>
                <a:gd name="connsiteX4" fmla="*/ 890423 w 2217036"/>
                <a:gd name="connsiteY4" fmla="*/ 2141140 h 2141602"/>
                <a:gd name="connsiteX5" fmla="*/ 24 w 2217036"/>
                <a:gd name="connsiteY5" fmla="*/ 1177061 h 2141602"/>
                <a:gd name="connsiteX0" fmla="*/ 24 w 2217036"/>
                <a:gd name="connsiteY0" fmla="*/ 1177061 h 2141602"/>
                <a:gd name="connsiteX1" fmla="*/ 621482 w 2217036"/>
                <a:gd name="connsiteY1" fmla="*/ 13964 h 2141602"/>
                <a:gd name="connsiteX2" fmla="*/ 1478018 w 2217036"/>
                <a:gd name="connsiteY2" fmla="*/ 527926 h 2141602"/>
                <a:gd name="connsiteX3" fmla="*/ 2215853 w 2217036"/>
                <a:gd name="connsiteY3" fmla="*/ 1037211 h 2141602"/>
                <a:gd name="connsiteX4" fmla="*/ 890423 w 2217036"/>
                <a:gd name="connsiteY4" fmla="*/ 2141140 h 2141602"/>
                <a:gd name="connsiteX5" fmla="*/ 24 w 2217036"/>
                <a:gd name="connsiteY5" fmla="*/ 1177061 h 2141602"/>
                <a:gd name="connsiteX0" fmla="*/ 24 w 2217036"/>
                <a:gd name="connsiteY0" fmla="*/ 1163541 h 2128082"/>
                <a:gd name="connsiteX1" fmla="*/ 621482 w 2217036"/>
                <a:gd name="connsiteY1" fmla="*/ 444 h 2128082"/>
                <a:gd name="connsiteX2" fmla="*/ 1478018 w 2217036"/>
                <a:gd name="connsiteY2" fmla="*/ 514406 h 2128082"/>
                <a:gd name="connsiteX3" fmla="*/ 2215853 w 2217036"/>
                <a:gd name="connsiteY3" fmla="*/ 1023691 h 2128082"/>
                <a:gd name="connsiteX4" fmla="*/ 890423 w 2217036"/>
                <a:gd name="connsiteY4" fmla="*/ 2127620 h 2128082"/>
                <a:gd name="connsiteX5" fmla="*/ 24 w 2217036"/>
                <a:gd name="connsiteY5" fmla="*/ 1163541 h 2128082"/>
                <a:gd name="connsiteX0" fmla="*/ 24 w 2215878"/>
                <a:gd name="connsiteY0" fmla="*/ 1163541 h 2128082"/>
                <a:gd name="connsiteX1" fmla="*/ 621482 w 2215878"/>
                <a:gd name="connsiteY1" fmla="*/ 444 h 2128082"/>
                <a:gd name="connsiteX2" fmla="*/ 1478018 w 2215878"/>
                <a:gd name="connsiteY2" fmla="*/ 514406 h 2128082"/>
                <a:gd name="connsiteX3" fmla="*/ 2215853 w 2215878"/>
                <a:gd name="connsiteY3" fmla="*/ 1023691 h 2128082"/>
                <a:gd name="connsiteX4" fmla="*/ 890423 w 2215878"/>
                <a:gd name="connsiteY4" fmla="*/ 2127620 h 2128082"/>
                <a:gd name="connsiteX5" fmla="*/ 24 w 2215878"/>
                <a:gd name="connsiteY5" fmla="*/ 1163541 h 212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5878" h="2128082">
                  <a:moveTo>
                    <a:pt x="24" y="1163541"/>
                  </a:moveTo>
                  <a:cubicBezTo>
                    <a:pt x="3610" y="572343"/>
                    <a:pt x="149239" y="17193"/>
                    <a:pt x="621482" y="444"/>
                  </a:cubicBezTo>
                  <a:cubicBezTo>
                    <a:pt x="1093725" y="-16305"/>
                    <a:pt x="1056304" y="446063"/>
                    <a:pt x="1478018" y="514406"/>
                  </a:cubicBezTo>
                  <a:cubicBezTo>
                    <a:pt x="2174052" y="577372"/>
                    <a:pt x="2190073" y="594353"/>
                    <a:pt x="2215853" y="1023691"/>
                  </a:cubicBezTo>
                  <a:cubicBezTo>
                    <a:pt x="2221231" y="1824041"/>
                    <a:pt x="1383441" y="2141963"/>
                    <a:pt x="890423" y="2127620"/>
                  </a:cubicBezTo>
                  <a:cubicBezTo>
                    <a:pt x="397405" y="2113277"/>
                    <a:pt x="-3562" y="1754739"/>
                    <a:pt x="24" y="11635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Ellipse 16">
              <a:extLst>
                <a:ext uri="{FF2B5EF4-FFF2-40B4-BE49-F238E27FC236}">
                  <a16:creationId xmlns:a16="http://schemas.microsoft.com/office/drawing/2014/main" id="{38D96470-34A5-3587-6ABF-B395F2544AB5}"/>
                </a:ext>
              </a:extLst>
            </p:cNvPr>
            <p:cNvSpPr/>
            <p:nvPr/>
          </p:nvSpPr>
          <p:spPr>
            <a:xfrm rot="2047057">
              <a:off x="4547009" y="3756264"/>
              <a:ext cx="700980" cy="279930"/>
            </a:xfrm>
            <a:custGeom>
              <a:avLst/>
              <a:gdLst>
                <a:gd name="connsiteX0" fmla="*/ 0 w 796066"/>
                <a:gd name="connsiteY0" fmla="*/ 154783 h 309565"/>
                <a:gd name="connsiteX1" fmla="*/ 398033 w 796066"/>
                <a:gd name="connsiteY1" fmla="*/ 0 h 309565"/>
                <a:gd name="connsiteX2" fmla="*/ 796066 w 796066"/>
                <a:gd name="connsiteY2" fmla="*/ 154783 h 309565"/>
                <a:gd name="connsiteX3" fmla="*/ 398033 w 796066"/>
                <a:gd name="connsiteY3" fmla="*/ 309566 h 309565"/>
                <a:gd name="connsiteX4" fmla="*/ 0 w 796066"/>
                <a:gd name="connsiteY4" fmla="*/ 154783 h 309565"/>
                <a:gd name="connsiteX0" fmla="*/ 0 w 752827"/>
                <a:gd name="connsiteY0" fmla="*/ 154786 h 309572"/>
                <a:gd name="connsiteX1" fmla="*/ 398033 w 752827"/>
                <a:gd name="connsiteY1" fmla="*/ 3 h 309572"/>
                <a:gd name="connsiteX2" fmla="*/ 752827 w 752827"/>
                <a:gd name="connsiteY2" fmla="*/ 158092 h 309572"/>
                <a:gd name="connsiteX3" fmla="*/ 398033 w 752827"/>
                <a:gd name="connsiteY3" fmla="*/ 309569 h 309572"/>
                <a:gd name="connsiteX4" fmla="*/ 0 w 752827"/>
                <a:gd name="connsiteY4" fmla="*/ 154786 h 309572"/>
                <a:gd name="connsiteX0" fmla="*/ 8090 w 760917"/>
                <a:gd name="connsiteY0" fmla="*/ 154786 h 309572"/>
                <a:gd name="connsiteX1" fmla="*/ 406123 w 760917"/>
                <a:gd name="connsiteY1" fmla="*/ 3 h 309572"/>
                <a:gd name="connsiteX2" fmla="*/ 760917 w 760917"/>
                <a:gd name="connsiteY2" fmla="*/ 158092 h 309572"/>
                <a:gd name="connsiteX3" fmla="*/ 406123 w 760917"/>
                <a:gd name="connsiteY3" fmla="*/ 309569 h 309572"/>
                <a:gd name="connsiteX4" fmla="*/ 8090 w 760917"/>
                <a:gd name="connsiteY4" fmla="*/ 154786 h 309572"/>
                <a:gd name="connsiteX0" fmla="*/ 9123 w 709515"/>
                <a:gd name="connsiteY0" fmla="*/ 184405 h 309930"/>
                <a:gd name="connsiteX1" fmla="*/ 354721 w 709515"/>
                <a:gd name="connsiteY1" fmla="*/ 176 h 309930"/>
                <a:gd name="connsiteX2" fmla="*/ 709515 w 709515"/>
                <a:gd name="connsiteY2" fmla="*/ 158265 h 309930"/>
                <a:gd name="connsiteX3" fmla="*/ 354721 w 709515"/>
                <a:gd name="connsiteY3" fmla="*/ 309742 h 309930"/>
                <a:gd name="connsiteX4" fmla="*/ 9123 w 709515"/>
                <a:gd name="connsiteY4" fmla="*/ 184405 h 309930"/>
                <a:gd name="connsiteX0" fmla="*/ 9123 w 709515"/>
                <a:gd name="connsiteY0" fmla="*/ 184295 h 309820"/>
                <a:gd name="connsiteX1" fmla="*/ 354721 w 709515"/>
                <a:gd name="connsiteY1" fmla="*/ 66 h 309820"/>
                <a:gd name="connsiteX2" fmla="*/ 709515 w 709515"/>
                <a:gd name="connsiteY2" fmla="*/ 158155 h 309820"/>
                <a:gd name="connsiteX3" fmla="*/ 354721 w 709515"/>
                <a:gd name="connsiteY3" fmla="*/ 309632 h 309820"/>
                <a:gd name="connsiteX4" fmla="*/ 9123 w 709515"/>
                <a:gd name="connsiteY4" fmla="*/ 184295 h 309820"/>
                <a:gd name="connsiteX0" fmla="*/ 40 w 700432"/>
                <a:gd name="connsiteY0" fmla="*/ 153135 h 278636"/>
                <a:gd name="connsiteX1" fmla="*/ 366756 w 700432"/>
                <a:gd name="connsiteY1" fmla="*/ 78 h 278636"/>
                <a:gd name="connsiteX2" fmla="*/ 700432 w 700432"/>
                <a:gd name="connsiteY2" fmla="*/ 126995 h 278636"/>
                <a:gd name="connsiteX3" fmla="*/ 345638 w 700432"/>
                <a:gd name="connsiteY3" fmla="*/ 278472 h 278636"/>
                <a:gd name="connsiteX4" fmla="*/ 40 w 700432"/>
                <a:gd name="connsiteY4" fmla="*/ 153135 h 278636"/>
                <a:gd name="connsiteX0" fmla="*/ 40 w 700980"/>
                <a:gd name="connsiteY0" fmla="*/ 154429 h 279930"/>
                <a:gd name="connsiteX1" fmla="*/ 366756 w 700980"/>
                <a:gd name="connsiteY1" fmla="*/ 1372 h 279930"/>
                <a:gd name="connsiteX2" fmla="*/ 700432 w 700980"/>
                <a:gd name="connsiteY2" fmla="*/ 128289 h 279930"/>
                <a:gd name="connsiteX3" fmla="*/ 345638 w 700980"/>
                <a:gd name="connsiteY3" fmla="*/ 279766 h 279930"/>
                <a:gd name="connsiteX4" fmla="*/ 40 w 700980"/>
                <a:gd name="connsiteY4" fmla="*/ 154429 h 279930"/>
                <a:gd name="connsiteX0" fmla="*/ 40 w 700980"/>
                <a:gd name="connsiteY0" fmla="*/ 154429 h 279930"/>
                <a:gd name="connsiteX1" fmla="*/ 366756 w 700980"/>
                <a:gd name="connsiteY1" fmla="*/ 1372 h 279930"/>
                <a:gd name="connsiteX2" fmla="*/ 700432 w 700980"/>
                <a:gd name="connsiteY2" fmla="*/ 128289 h 279930"/>
                <a:gd name="connsiteX3" fmla="*/ 345638 w 700980"/>
                <a:gd name="connsiteY3" fmla="*/ 279766 h 279930"/>
                <a:gd name="connsiteX4" fmla="*/ 40 w 700980"/>
                <a:gd name="connsiteY4" fmla="*/ 154429 h 27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980" h="279930">
                  <a:moveTo>
                    <a:pt x="40" y="154429"/>
                  </a:moveTo>
                  <a:cubicBezTo>
                    <a:pt x="3560" y="108030"/>
                    <a:pt x="290245" y="-2030"/>
                    <a:pt x="366756" y="1372"/>
                  </a:cubicBezTo>
                  <a:cubicBezTo>
                    <a:pt x="443267" y="4774"/>
                    <a:pt x="714794" y="-31896"/>
                    <a:pt x="700432" y="128289"/>
                  </a:cubicBezTo>
                  <a:cubicBezTo>
                    <a:pt x="657626" y="275259"/>
                    <a:pt x="462370" y="275409"/>
                    <a:pt x="345638" y="279766"/>
                  </a:cubicBezTo>
                  <a:cubicBezTo>
                    <a:pt x="228906" y="284123"/>
                    <a:pt x="-3480" y="200828"/>
                    <a:pt x="40" y="154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" name="Titre 6">
            <a:extLst>
              <a:ext uri="{FF2B5EF4-FFF2-40B4-BE49-F238E27FC236}">
                <a16:creationId xmlns:a16="http://schemas.microsoft.com/office/drawing/2014/main" id="{975EEA5F-CA6E-BC46-5F9B-E80595B76A0F}"/>
              </a:ext>
            </a:extLst>
          </p:cNvPr>
          <p:cNvSpPr txBox="1">
            <a:spLocks/>
          </p:cNvSpPr>
          <p:nvPr/>
        </p:nvSpPr>
        <p:spPr>
          <a:xfrm>
            <a:off x="2827152" y="2489915"/>
            <a:ext cx="7660148" cy="183383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SzPts val="1000"/>
              <a:tabLst>
                <a:tab pos="270510" algn="l"/>
              </a:tabLst>
            </a:pPr>
            <a:r>
              <a:rPr lang="fr-FR" sz="44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Comment agir pour limiter l’absentéisme ?</a:t>
            </a:r>
          </a:p>
          <a:p>
            <a:endParaRPr lang="fr-FR" sz="4400" b="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2D2969C-3F4C-D4A4-FCF5-F729EB536B45}"/>
              </a:ext>
            </a:extLst>
          </p:cNvPr>
          <p:cNvSpPr txBox="1"/>
          <p:nvPr/>
        </p:nvSpPr>
        <p:spPr>
          <a:xfrm>
            <a:off x="1098548" y="2377713"/>
            <a:ext cx="1728604" cy="144655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800" b="1" i="0" u="none" strike="noStrike" kern="1200" cap="none" spc="0" normalizeH="0" baseline="0" noProof="0" dirty="0">
                <a:ln w="12700" cap="sq">
                  <a:solidFill>
                    <a:schemeClr val="tx1"/>
                  </a:solidFill>
                  <a:miter lim="800000"/>
                </a:ln>
                <a:noFill/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3</a:t>
            </a:r>
            <a:endParaRPr kumimoji="0" lang="fr-FR" sz="8800" b="0" i="0" u="none" strike="noStrike" kern="1200" cap="none" spc="0" normalizeH="0" baseline="0" noProof="0" dirty="0">
              <a:ln w="12700" cap="sq">
                <a:solidFill>
                  <a:schemeClr val="tx1"/>
                </a:solidFill>
                <a:miter lim="800000"/>
              </a:ln>
              <a:noFill/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04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C3FA00EC-3F10-9F94-5545-0131F20D5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948881"/>
              </p:ext>
            </p:extLst>
          </p:nvPr>
        </p:nvGraphicFramePr>
        <p:xfrm>
          <a:off x="0" y="2191147"/>
          <a:ext cx="6917412" cy="3905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17412">
                  <a:extLst>
                    <a:ext uri="{9D8B030D-6E8A-4147-A177-3AD203B41FA5}">
                      <a16:colId xmlns:a16="http://schemas.microsoft.com/office/drawing/2014/main" val="1586417322"/>
                    </a:ext>
                  </a:extLst>
                </a:gridCol>
              </a:tblGrid>
              <a:tr h="30043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Faire preuve </a:t>
                      </a:r>
                      <a:r>
                        <a:rPr lang="fr-FR" sz="13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de</a:t>
                      </a:r>
                      <a:r>
                        <a:rPr lang="fr-FR" sz="13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reconnaissance</a:t>
                      </a:r>
                      <a:r>
                        <a:rPr lang="fr-FR" sz="13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à l'égard de votre travail, de votre investissement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3496014"/>
                  </a:ext>
                </a:extLst>
              </a:tr>
              <a:tr h="30043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Diminuer </a:t>
                      </a:r>
                      <a:r>
                        <a:rPr lang="fr-FR" sz="13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votre charge de travail </a:t>
                      </a:r>
                      <a:r>
                        <a:rPr lang="fr-FR" sz="13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en réorganisant les tâches</a:t>
                      </a:r>
                      <a:r>
                        <a:rPr lang="fr-FR" sz="13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en interne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302475"/>
                  </a:ext>
                </a:extLst>
              </a:tr>
              <a:tr h="30043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Améliorer votre environnement</a:t>
                      </a:r>
                      <a:r>
                        <a:rPr lang="fr-FR" sz="13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, vos conditions de travail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377925"/>
                  </a:ext>
                </a:extLst>
              </a:tr>
              <a:tr h="30043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Diminuer </a:t>
                      </a:r>
                      <a:r>
                        <a:rPr lang="fr-FR" sz="13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votre charge de travail </a:t>
                      </a:r>
                      <a:r>
                        <a:rPr lang="fr-FR" sz="13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en recrutant </a:t>
                      </a:r>
                      <a:r>
                        <a:rPr lang="fr-FR" sz="13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de nouveaux collaborateurs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992306"/>
                  </a:ext>
                </a:extLst>
              </a:tr>
              <a:tr h="30043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Vous donner de la flexibilité </a:t>
                      </a:r>
                      <a:r>
                        <a:rPr lang="fr-FR" sz="13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/ de la souplesse sur vos horaires de travail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168691"/>
                  </a:ext>
                </a:extLst>
              </a:tr>
              <a:tr h="30043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Vous proposer d'être suivi par la </a:t>
                      </a:r>
                      <a:r>
                        <a:rPr lang="fr-FR" sz="13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médecine du travail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303738"/>
                  </a:ext>
                </a:extLst>
              </a:tr>
              <a:tr h="30043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Vous proposer </a:t>
                      </a:r>
                      <a:r>
                        <a:rPr lang="fr-FR" sz="13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un mi-temps / un temps partiel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872749"/>
                  </a:ext>
                </a:extLst>
              </a:tr>
              <a:tr h="30043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Vous proposer une </a:t>
                      </a:r>
                      <a:r>
                        <a:rPr lang="fr-FR" sz="13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révision de vos conditions salariales </a:t>
                      </a:r>
                      <a:r>
                        <a:rPr lang="fr-FR" sz="13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/ de votre rémunération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444648"/>
                  </a:ext>
                </a:extLst>
              </a:tr>
              <a:tr h="30043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Vous proposer du </a:t>
                      </a:r>
                      <a:r>
                        <a:rPr lang="fr-FR" sz="13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télétravail</a:t>
                      </a:r>
                      <a:r>
                        <a:rPr lang="fr-FR" sz="13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/ davantage de télétravail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651226"/>
                  </a:ext>
                </a:extLst>
              </a:tr>
              <a:tr h="30043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Vous proposer d'être </a:t>
                      </a:r>
                      <a:r>
                        <a:rPr lang="fr-FR" sz="13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rattaché à un autre manager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845165"/>
                  </a:ext>
                </a:extLst>
              </a:tr>
              <a:tr h="30043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Vous orienter vers une </a:t>
                      </a:r>
                      <a:r>
                        <a:rPr lang="fr-FR" sz="13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assistante sociale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110488"/>
                  </a:ext>
                </a:extLst>
              </a:tr>
              <a:tr h="30043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Autre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883804"/>
                  </a:ext>
                </a:extLst>
              </a:tr>
              <a:tr h="30043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Non, rien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137956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F4ADA47-15D4-E53D-9554-CF848B28D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76E7A-8D0A-8E48-8DB3-ADA19FDD7FCC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79699E79-6F37-EF8E-7A30-48A7618C5D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5904739"/>
              </p:ext>
            </p:extLst>
          </p:nvPr>
        </p:nvGraphicFramePr>
        <p:xfrm>
          <a:off x="6977267" y="2216607"/>
          <a:ext cx="4865721" cy="390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61A1FC4A-ED3B-84C2-3416-C45070A93C7E}"/>
              </a:ext>
            </a:extLst>
          </p:cNvPr>
          <p:cNvSpPr txBox="1">
            <a:spLocks/>
          </p:cNvSpPr>
          <p:nvPr/>
        </p:nvSpPr>
        <p:spPr>
          <a:xfrm>
            <a:off x="2710451" y="1808095"/>
            <a:ext cx="6771098" cy="2051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all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Actions les plus pertinentes pour éviter l'arrêt long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87E4D20-67C0-5186-4F13-8C34BE72D890}"/>
              </a:ext>
            </a:extLst>
          </p:cNvPr>
          <p:cNvSpPr txBox="1"/>
          <p:nvPr/>
        </p:nvSpPr>
        <p:spPr>
          <a:xfrm>
            <a:off x="234268" y="6132238"/>
            <a:ext cx="5583455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 salariés ayant eu un arrêt long de plus de 30 jours prescrit au cours des 12 derniers mois</a:t>
            </a:r>
            <a:endParaRPr kumimoji="0" lang="fr-FR" sz="9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8180E4B-B829-BEE2-2C85-FEC0D8F704CD}"/>
              </a:ext>
            </a:extLst>
          </p:cNvPr>
          <p:cNvSpPr/>
          <p:nvPr/>
        </p:nvSpPr>
        <p:spPr>
          <a:xfrm>
            <a:off x="10748682" y="98036"/>
            <a:ext cx="1354492" cy="28388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 salariés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2FE8F4C-3818-14DE-5A62-22FA2E682793}"/>
              </a:ext>
            </a:extLst>
          </p:cNvPr>
          <p:cNvSpPr txBox="1">
            <a:spLocks/>
          </p:cNvSpPr>
          <p:nvPr/>
        </p:nvSpPr>
        <p:spPr>
          <a:xfrm>
            <a:off x="170100" y="162615"/>
            <a:ext cx="11672888" cy="960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4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Arrêts longs : Comment les éviter 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1 salarié arrêté longue durée sur 2 estime que des </a:t>
            </a:r>
            <a:r>
              <a:rPr lang="fr-FR" sz="1900" b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actions de la part de l’entreprise auraient pu éviter cet arrêt, notamment la reconnaissance et la diminution de la charge de travail</a:t>
            </a: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64B1A1F5-FE20-01E0-6F62-28EEB8EE3F52}"/>
              </a:ext>
            </a:extLst>
          </p:cNvPr>
          <p:cNvSpPr txBox="1">
            <a:spLocks/>
          </p:cNvSpPr>
          <p:nvPr/>
        </p:nvSpPr>
        <p:spPr>
          <a:xfrm>
            <a:off x="9593921" y="2292142"/>
            <a:ext cx="2509253" cy="12303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  <a:defRPr/>
            </a:pPr>
            <a:r>
              <a:rPr lang="fr-FR" sz="18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Reconnaissance </a:t>
            </a:r>
          </a:p>
          <a:p>
            <a:pPr algn="ctr">
              <a:spcAft>
                <a:spcPts val="600"/>
              </a:spcAft>
              <a:defRPr/>
            </a:pPr>
            <a:r>
              <a:rPr lang="fr-FR" sz="18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Charge </a:t>
            </a:r>
          </a:p>
          <a:p>
            <a:pPr algn="ctr">
              <a:spcAft>
                <a:spcPts val="600"/>
              </a:spcAft>
              <a:defRPr/>
            </a:pPr>
            <a:r>
              <a:rPr lang="fr-FR" sz="18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Environnement</a:t>
            </a:r>
          </a:p>
          <a:p>
            <a:pPr algn="ctr">
              <a:spcAft>
                <a:spcPts val="600"/>
              </a:spcAft>
              <a:defRPr/>
            </a:pPr>
            <a:r>
              <a:rPr lang="fr-FR" sz="18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Flexibilité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FCA1926-964B-E6B3-9044-F1F333A99542}"/>
              </a:ext>
            </a:extLst>
          </p:cNvPr>
          <p:cNvSpPr txBox="1"/>
          <p:nvPr/>
        </p:nvSpPr>
        <p:spPr>
          <a:xfrm>
            <a:off x="3284031" y="6441531"/>
            <a:ext cx="6012096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Baromètre annuel Absentéisme 2025 - Les salariés &amp; les dirigeants face à l’arrêt de travail - Malakoff Humanis</a:t>
            </a:r>
          </a:p>
        </p:txBody>
      </p:sp>
    </p:spTree>
    <p:extLst>
      <p:ext uri="{BB962C8B-B14F-4D97-AF65-F5344CB8AC3E}">
        <p14:creationId xmlns:p14="http://schemas.microsoft.com/office/powerpoint/2010/main" val="1342179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16620E1-C554-2E0F-ABC0-9AAB13565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76E7A-8D0A-8E48-8DB3-ADA19FDD7FCC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0167A1DE-29FC-2F73-B699-6E690F3BA312}"/>
              </a:ext>
            </a:extLst>
          </p:cNvPr>
          <p:cNvSpPr txBox="1">
            <a:spLocks/>
          </p:cNvSpPr>
          <p:nvPr/>
        </p:nvSpPr>
        <p:spPr>
          <a:xfrm>
            <a:off x="111605" y="224174"/>
            <a:ext cx="12173668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Dans ce contexte de stabilisation des arrêts, l’absentéisme reste un sujet de préoccupation chez les dirigeants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 reste très corrélé à la taille de l’entreprise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9D5D9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Calibri" panose="020F0502020204030204" pitchFamily="34" charset="0"/>
              </a:rPr>
              <a:t>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9D5D9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7AEC485D-9D06-E5DC-73B2-3875E66A05EB}"/>
              </a:ext>
            </a:extLst>
          </p:cNvPr>
          <p:cNvSpPr/>
          <p:nvPr/>
        </p:nvSpPr>
        <p:spPr>
          <a:xfrm>
            <a:off x="309122" y="2140055"/>
            <a:ext cx="3506740" cy="3715623"/>
          </a:xfrm>
          <a:prstGeom prst="roundRect">
            <a:avLst>
              <a:gd name="adj" fmla="val 789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4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40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54%</a:t>
            </a:r>
          </a:p>
          <a:p>
            <a:pPr algn="ctr"/>
            <a:endParaRPr lang="fr-FR" sz="2400" b="1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22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Poppins" panose="00000500000000000000" pitchFamily="2" charset="0"/>
              </a:rPr>
              <a:t>dirigeants considèrent qu’au sein de leur entreprise, l’absentéisme pour maladie est un </a:t>
            </a:r>
            <a:r>
              <a:rPr lang="fr-FR" sz="22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sujet de préoccupation important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A3DB8518-E8E2-C077-2A67-BC9E0FB2F301}"/>
              </a:ext>
            </a:extLst>
          </p:cNvPr>
          <p:cNvSpPr/>
          <p:nvPr/>
        </p:nvSpPr>
        <p:spPr>
          <a:xfrm>
            <a:off x="4197499" y="2140054"/>
            <a:ext cx="3506740" cy="3715623"/>
          </a:xfrm>
          <a:prstGeom prst="roundRect">
            <a:avLst>
              <a:gd name="adj" fmla="val 789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niveau de </a:t>
            </a:r>
            <a:r>
              <a:rPr lang="fr-FR" sz="22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préoccupation qui augmente avec la taille </a:t>
            </a:r>
            <a:r>
              <a:rPr lang="fr-FR" sz="22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 l’entreprise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buSzPct val="70000"/>
              <a:defRPr/>
            </a:pPr>
            <a:r>
              <a:rPr lang="fr-FR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 à 9 sal. : 21%</a:t>
            </a:r>
          </a:p>
          <a:p>
            <a:pPr lvl="1">
              <a:buSzPct val="70000"/>
              <a:defRPr/>
            </a:pPr>
            <a:r>
              <a:rPr lang="fr-FR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10-49 sal. : 35%</a:t>
            </a:r>
          </a:p>
          <a:p>
            <a:pPr lvl="1">
              <a:buSzPct val="70000"/>
              <a:defRPr/>
            </a:pPr>
            <a:r>
              <a:rPr lang="fr-FR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50-249 sal. : 59%</a:t>
            </a:r>
          </a:p>
          <a:p>
            <a:pPr lvl="1">
              <a:buSzPct val="70000"/>
              <a:defRPr/>
            </a:pPr>
            <a:r>
              <a:rPr lang="fr-FR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250 sal. et + : 79%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7DFEE26C-44FA-3DB4-0D08-54A6F814FA4A}"/>
              </a:ext>
            </a:extLst>
          </p:cNvPr>
          <p:cNvSpPr/>
          <p:nvPr/>
        </p:nvSpPr>
        <p:spPr>
          <a:xfrm>
            <a:off x="8085876" y="2140054"/>
            <a:ext cx="3789604" cy="3715623"/>
          </a:xfrm>
          <a:prstGeom prst="roundRect">
            <a:avLst>
              <a:gd name="adj" fmla="val 789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22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niveau de 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préoccupation </a:t>
            </a:r>
            <a:br>
              <a:rPr lang="fr-FR" sz="2200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qui varie selon les secteurs </a:t>
            </a:r>
            <a:endParaRPr lang="fr-FR" sz="22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fr-FR" sz="22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fr-FR" sz="22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SzPct val="70000"/>
              <a:defRPr/>
            </a:pPr>
            <a:r>
              <a:rPr lang="fr-FR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Industrie/BTP : 48%</a:t>
            </a:r>
          </a:p>
          <a:p>
            <a:pPr>
              <a:buSzPct val="70000"/>
              <a:defRPr/>
            </a:pPr>
            <a:r>
              <a:rPr lang="fr-FR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Commerce/Transport : 61%</a:t>
            </a:r>
          </a:p>
          <a:p>
            <a:pPr>
              <a:buSzPct val="70000"/>
              <a:defRPr/>
            </a:pPr>
            <a:r>
              <a:rPr lang="fr-FR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Services : 25%</a:t>
            </a:r>
          </a:p>
          <a:p>
            <a:pPr>
              <a:buSzPct val="70000"/>
              <a:defRPr/>
            </a:pPr>
            <a:r>
              <a:rPr lang="fr-FR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Santé : 73%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0D1AAD-4F08-8AA3-5C8C-FB2C43C85F41}"/>
              </a:ext>
            </a:extLst>
          </p:cNvPr>
          <p:cNvSpPr txBox="1"/>
          <p:nvPr/>
        </p:nvSpPr>
        <p:spPr>
          <a:xfrm>
            <a:off x="3300073" y="6387671"/>
            <a:ext cx="6012096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Baromètre annuel Absentéisme 2025 - Les salariés &amp; les dirigeants face à l’arrêt de travail - Malakoff Humanis</a:t>
            </a:r>
          </a:p>
        </p:txBody>
      </p:sp>
    </p:spTree>
    <p:extLst>
      <p:ext uri="{BB962C8B-B14F-4D97-AF65-F5344CB8AC3E}">
        <p14:creationId xmlns:p14="http://schemas.microsoft.com/office/powerpoint/2010/main" val="4038896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A8473-4E48-0ED6-96EC-E713997FC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4900C1-BE06-9824-D5F9-F453BA35D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A9FC1D-3DD2-4A92-9E3B-6AB9C514B01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D1EAF0DD-6E5A-4B26-ACC3-E62D8126B1DC}"/>
              </a:ext>
            </a:extLst>
          </p:cNvPr>
          <p:cNvSpPr txBox="1">
            <a:spLocks/>
          </p:cNvSpPr>
          <p:nvPr/>
        </p:nvSpPr>
        <p:spPr>
          <a:xfrm>
            <a:off x="88826" y="210409"/>
            <a:ext cx="11226873" cy="79232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Quelques dispositifs sont mis en place dans les entreprises : essentiellement des tableaux de bord de suivi des arrêts</a:t>
            </a:r>
          </a:p>
        </p:txBody>
      </p:sp>
      <p:graphicFrame>
        <p:nvGraphicFramePr>
          <p:cNvPr id="45" name="Graphique 44"/>
          <p:cNvGraphicFramePr/>
          <p:nvPr>
            <p:extLst>
              <p:ext uri="{D42A27DB-BD31-4B8C-83A1-F6EECF244321}">
                <p14:modId xmlns:p14="http://schemas.microsoft.com/office/powerpoint/2010/main" val="2294216158"/>
              </p:ext>
            </p:extLst>
          </p:nvPr>
        </p:nvGraphicFramePr>
        <p:xfrm>
          <a:off x="3886153" y="1876957"/>
          <a:ext cx="6589813" cy="434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" name="Tableau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240002"/>
              </p:ext>
            </p:extLst>
          </p:nvPr>
        </p:nvGraphicFramePr>
        <p:xfrm>
          <a:off x="265381" y="1907590"/>
          <a:ext cx="7472186" cy="4282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2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23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Des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tableaux de bord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 l’absentéisme au sein de votre entreprise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3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Des dispositifs de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contrôle médical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des arrêts de travail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291385"/>
                  </a:ext>
                </a:extLst>
              </a:tr>
              <a:tr h="47523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Des dispositifs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d’accompagnement vers un retour à l’emploi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23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Des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actions de prévention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santé, afin de limiter les arrêts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787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Des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actions de communication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sur les mesures mises en place par l’entreprise pour limiter l’absentéisme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23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Des dispositifs de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sensibilisation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des salariés au sujet de l’absentéisme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787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Des dispositifs spécifiques dédiés aux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salariés fragiles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(aidants, situation de handicap, isolés..)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23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Des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projections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l’absentéisme au sein votre entreprise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401355"/>
                  </a:ext>
                </a:extLst>
              </a:tr>
              <a:tr h="47523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Des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simulateurs de coûts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 l’absentéisme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053468"/>
                  </a:ext>
                </a:extLst>
              </a:tr>
            </a:tbl>
          </a:graphicData>
        </a:graphic>
      </p:graphicFrame>
      <p:sp>
        <p:nvSpPr>
          <p:cNvPr id="41" name="ZoneTexte 40"/>
          <p:cNvSpPr txBox="1"/>
          <p:nvPr/>
        </p:nvSpPr>
        <p:spPr>
          <a:xfrm>
            <a:off x="265381" y="1248929"/>
            <a:ext cx="9665462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b="1" dirty="0">
                <a:solidFill>
                  <a:srgbClr val="FF4B33"/>
                </a:solidFill>
              </a:rPr>
              <a:t>72% </a:t>
            </a:r>
            <a:r>
              <a:rPr lang="fr-FR" sz="1400" b="1" dirty="0">
                <a:solidFill>
                  <a:srgbClr val="FF4B33"/>
                </a:solidFill>
              </a:rPr>
              <a:t>des entreprises ont mis en place au moins un de ces dispositifs pour la prévention et l’accompagnement</a:t>
            </a:r>
            <a:br>
              <a:rPr lang="fr-FR" sz="1400" b="1" dirty="0">
                <a:solidFill>
                  <a:srgbClr val="FF4B33"/>
                </a:solidFill>
              </a:rPr>
            </a:br>
            <a:r>
              <a:rPr lang="fr-FR" sz="1400" b="1" dirty="0">
                <a:solidFill>
                  <a:srgbClr val="FF4B33"/>
                </a:solidFill>
              </a:rPr>
              <a:t>des arrêts maladie </a:t>
            </a:r>
            <a:r>
              <a:rPr lang="fr-FR" sz="1000" dirty="0">
                <a:solidFill>
                  <a:srgbClr val="FF4B33"/>
                </a:solidFill>
              </a:rPr>
              <a:t>(- 5 pts)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B99FACD-017B-A933-08E7-EEB178A9482C}"/>
              </a:ext>
            </a:extLst>
          </p:cNvPr>
          <p:cNvSpPr/>
          <p:nvPr/>
        </p:nvSpPr>
        <p:spPr>
          <a:xfrm>
            <a:off x="11133220" y="98036"/>
            <a:ext cx="969953" cy="50668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Base dirigeants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8F18F20C-7131-7821-B766-51ABE8EAB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128458"/>
              </p:ext>
            </p:extLst>
          </p:nvPr>
        </p:nvGraphicFramePr>
        <p:xfrm>
          <a:off x="10500786" y="1516220"/>
          <a:ext cx="1295352" cy="4737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7676">
                  <a:extLst>
                    <a:ext uri="{9D8B030D-6E8A-4147-A177-3AD203B41FA5}">
                      <a16:colId xmlns:a16="http://schemas.microsoft.com/office/drawing/2014/main" val="1707845267"/>
                    </a:ext>
                  </a:extLst>
                </a:gridCol>
                <a:gridCol w="647676">
                  <a:extLst>
                    <a:ext uri="{9D8B030D-6E8A-4147-A177-3AD203B41FA5}">
                      <a16:colId xmlns:a16="http://schemas.microsoft.com/office/drawing/2014/main" val="868337836"/>
                    </a:ext>
                  </a:extLst>
                </a:gridCol>
              </a:tblGrid>
              <a:tr h="473706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250 sal. et 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Santé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8418077"/>
                  </a:ext>
                </a:extLst>
              </a:tr>
              <a:tr h="473706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75%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3063254"/>
                  </a:ext>
                </a:extLst>
              </a:tr>
              <a:tr h="473706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55%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54%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797245"/>
                  </a:ext>
                </a:extLst>
              </a:tr>
              <a:tr h="473706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280563"/>
                  </a:ext>
                </a:extLst>
              </a:tr>
              <a:tr h="473706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352249"/>
                  </a:ext>
                </a:extLst>
              </a:tr>
              <a:tr h="473706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4501528"/>
                  </a:ext>
                </a:extLst>
              </a:tr>
              <a:tr h="473706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3524343"/>
                  </a:ext>
                </a:extLst>
              </a:tr>
              <a:tr h="473706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907508"/>
                  </a:ext>
                </a:extLst>
              </a:tr>
              <a:tr h="473706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172564"/>
                  </a:ext>
                </a:extLst>
              </a:tr>
              <a:tr h="473706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470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227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16620E1-C554-2E0F-ABC0-9AAB13565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76E7A-8D0A-8E48-8DB3-ADA19FDD7FCC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CC31CDA0-58C5-D516-8BB4-5E8D45BE9403}"/>
              </a:ext>
            </a:extLst>
          </p:cNvPr>
          <p:cNvSpPr txBox="1">
            <a:spLocks/>
          </p:cNvSpPr>
          <p:nvPr/>
        </p:nvSpPr>
        <p:spPr>
          <a:xfrm>
            <a:off x="219081" y="167405"/>
            <a:ext cx="11331235" cy="7235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sz="26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Perception faible par les salariés de la prévention et de l’accompagnement des salariés mis en place dans l’entreprise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7FE8EC-D745-7B58-B910-8911B4D9EA20}"/>
              </a:ext>
            </a:extLst>
          </p:cNvPr>
          <p:cNvSpPr txBox="1"/>
          <p:nvPr/>
        </p:nvSpPr>
        <p:spPr>
          <a:xfrm>
            <a:off x="2587865" y="6408146"/>
            <a:ext cx="61007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Baromètre annuel Absentéisme 2025 - Les salariés, les dirigeants face à l’arrêt maladie – Malakoff Humanis</a:t>
            </a: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0D760E57-532A-4D37-7B7F-EE8C2C709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12111"/>
              </p:ext>
            </p:extLst>
          </p:nvPr>
        </p:nvGraphicFramePr>
        <p:xfrm>
          <a:off x="737420" y="1695729"/>
          <a:ext cx="106560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830186827"/>
                    </a:ext>
                  </a:extLst>
                </a:gridCol>
                <a:gridCol w="4176000">
                  <a:extLst>
                    <a:ext uri="{9D8B030D-6E8A-4147-A177-3AD203B41FA5}">
                      <a16:colId xmlns:a16="http://schemas.microsoft.com/office/drawing/2014/main" val="422231071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1826191331"/>
                    </a:ext>
                  </a:extLst>
                </a:gridCol>
              </a:tblGrid>
              <a:tr h="446813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Mise en place du point de vue des salariés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/>
                        <a:t>Actions mises en place</a:t>
                      </a:r>
                    </a:p>
                  </a:txBody>
                  <a:tcPr anchor="ctr">
                    <a:solidFill>
                      <a:srgbClr val="8B8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Mise en place déclarée par les dirigeants</a:t>
                      </a:r>
                    </a:p>
                  </a:txBody>
                  <a:tcPr anchor="ctr">
                    <a:solidFill>
                      <a:srgbClr val="418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0619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Actions de prévention pour éviter les risques santé </a:t>
                      </a:r>
                      <a:r>
                        <a:rPr lang="fr-FR" sz="1100" dirty="0">
                          <a:solidFill>
                            <a:srgbClr val="8B8B8B"/>
                          </a:solidFill>
                          <a:latin typeface="+mn-lt"/>
                        </a:rPr>
                        <a:t>(notamment TMS et RPS)</a:t>
                      </a:r>
                      <a:endParaRPr lang="fr-FR" sz="1200" dirty="0"/>
                    </a:p>
                  </a:txBody>
                  <a:tcPr anchor="ctr"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65%   </a:t>
                      </a:r>
                      <a:r>
                        <a:rPr kumimoji="0" lang="fr-FR" sz="9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8139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18%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7030A0"/>
                          </a:solidFill>
                          <a:latin typeface="+mn-lt"/>
                        </a:rPr>
                        <a:t>Accompagnement des salariés </a:t>
                      </a:r>
                    </a:p>
                    <a:p>
                      <a:pPr algn="ctr"/>
                      <a:r>
                        <a:rPr lang="fr-FR" sz="1100" b="1" dirty="0">
                          <a:solidFill>
                            <a:srgbClr val="8B8B8B"/>
                          </a:solidFill>
                          <a:latin typeface="+mn-lt"/>
                        </a:rPr>
                        <a:t>pendant</a:t>
                      </a:r>
                      <a:r>
                        <a:rPr lang="fr-FR" sz="1100" dirty="0">
                          <a:solidFill>
                            <a:srgbClr val="8B8B8B"/>
                          </a:solidFill>
                          <a:latin typeface="+mn-lt"/>
                        </a:rPr>
                        <a:t> leur arrêt (aide, informations, lien, action sociale, etc.)</a:t>
                      </a:r>
                      <a:endParaRPr lang="fr-FR" sz="1100" dirty="0"/>
                    </a:p>
                  </a:txBody>
                  <a:tcPr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 83%   </a:t>
                      </a:r>
                      <a:r>
                        <a:rPr kumimoji="0" lang="fr-FR" sz="9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81637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rgbClr val="FF4B33"/>
                          </a:solidFill>
                          <a:latin typeface="+mn-lt"/>
                        </a:rPr>
                        <a:t>Faciliter le retour à l’emploi </a:t>
                      </a:r>
                    </a:p>
                    <a:p>
                      <a:pPr algn="ctr"/>
                      <a:r>
                        <a:rPr lang="fr-FR" sz="1100">
                          <a:solidFill>
                            <a:srgbClr val="8B8B8B"/>
                          </a:solidFill>
                          <a:latin typeface="+mn-lt"/>
                        </a:rPr>
                        <a:t>des personnes ayant connu un arrêt maladie longue durée (entretiens, aménagements d’horaires, etc.)</a:t>
                      </a:r>
                      <a:endParaRPr lang="fr-FR" sz="1100"/>
                    </a:p>
                  </a:txBody>
                  <a:tcPr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89%   </a:t>
                      </a:r>
                      <a:r>
                        <a:rPr kumimoji="0" lang="fr-FR" sz="9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76223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FF9385"/>
                          </a:solidFill>
                          <a:latin typeface="+mn-lt"/>
                        </a:rPr>
                        <a:t>Suivi du salarié*</a:t>
                      </a:r>
                      <a:endParaRPr lang="fr-FR" sz="1200" dirty="0">
                        <a:solidFill>
                          <a:srgbClr val="FF9385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fr-FR" sz="1100" b="1" dirty="0">
                          <a:solidFill>
                            <a:srgbClr val="8B8B8B"/>
                          </a:solidFill>
                          <a:latin typeface="+mn-lt"/>
                        </a:rPr>
                        <a:t>après son retour </a:t>
                      </a:r>
                      <a:r>
                        <a:rPr lang="fr-FR" sz="1100" dirty="0">
                          <a:solidFill>
                            <a:srgbClr val="8B8B8B"/>
                          </a:solidFill>
                          <a:latin typeface="+mn-lt"/>
                        </a:rPr>
                        <a:t>(comité de suivi, médecine du travail, adaptation de ses objectifs, charge de travail)</a:t>
                      </a:r>
                      <a:endParaRPr lang="fr-FR" sz="1100" dirty="0"/>
                    </a:p>
                  </a:txBody>
                  <a:tcPr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74%  </a:t>
                      </a:r>
                      <a:r>
                        <a:rPr kumimoji="0" lang="fr-FR" sz="9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4522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rgbClr val="4183D1"/>
                          </a:solidFill>
                          <a:latin typeface="+mn-lt"/>
                        </a:rPr>
                        <a:t>Communication</a:t>
                      </a:r>
                      <a:r>
                        <a:rPr lang="fr-FR" sz="1100" b="1">
                          <a:solidFill>
                            <a:srgbClr val="40404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fr-FR" sz="1100">
                          <a:solidFill>
                            <a:srgbClr val="8B8B8B"/>
                          </a:solidFill>
                          <a:latin typeface="+mn-lt"/>
                        </a:rPr>
                        <a:t>sur les mesures mises en place par l’entreprise pour limiter l’absentéisme</a:t>
                      </a:r>
                      <a:endParaRPr lang="fr-FR" sz="1100"/>
                    </a:p>
                  </a:txBody>
                  <a:tcPr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24%  </a:t>
                      </a:r>
                      <a:r>
                        <a:rPr kumimoji="0" lang="fr-FR" sz="9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567151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E02A5BF8-DAEB-81AF-7E90-323E7CBA33E8}"/>
              </a:ext>
            </a:extLst>
          </p:cNvPr>
          <p:cNvSpPr txBox="1"/>
          <p:nvPr/>
        </p:nvSpPr>
        <p:spPr>
          <a:xfrm>
            <a:off x="724605" y="1341910"/>
            <a:ext cx="1637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4B33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LES SALARIÉS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9C950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6A0D7A5-2DF7-0754-A56D-67015388F3C2}"/>
              </a:ext>
            </a:extLst>
          </p:cNvPr>
          <p:cNvSpPr txBox="1"/>
          <p:nvPr/>
        </p:nvSpPr>
        <p:spPr>
          <a:xfrm>
            <a:off x="8199748" y="1357499"/>
            <a:ext cx="2599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4183D1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LES DIRIGEANTS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44C05C-D63C-21F4-30AA-A92DC5F2F080}"/>
              </a:ext>
            </a:extLst>
          </p:cNvPr>
          <p:cNvSpPr/>
          <p:nvPr/>
        </p:nvSpPr>
        <p:spPr>
          <a:xfrm>
            <a:off x="10457361" y="2458011"/>
            <a:ext cx="4154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62%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5F9982-9A99-32E2-B854-0EED17A298F5}"/>
              </a:ext>
            </a:extLst>
          </p:cNvPr>
          <p:cNvSpPr/>
          <p:nvPr/>
        </p:nvSpPr>
        <p:spPr>
          <a:xfrm>
            <a:off x="10441319" y="3097738"/>
            <a:ext cx="4154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81%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3CEF57-E852-6B65-26BE-73127005BA12}"/>
              </a:ext>
            </a:extLst>
          </p:cNvPr>
          <p:cNvSpPr/>
          <p:nvPr/>
        </p:nvSpPr>
        <p:spPr>
          <a:xfrm>
            <a:off x="10438429" y="3746011"/>
            <a:ext cx="4154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83%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C14E75-0A20-5120-989E-F3A706C1893D}"/>
              </a:ext>
            </a:extLst>
          </p:cNvPr>
          <p:cNvSpPr/>
          <p:nvPr/>
        </p:nvSpPr>
        <p:spPr>
          <a:xfrm>
            <a:off x="1562351" y="2448919"/>
            <a:ext cx="4154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C700FC-DDD7-93BF-797A-CFE3C69E6EBA}"/>
              </a:ext>
            </a:extLst>
          </p:cNvPr>
          <p:cNvSpPr/>
          <p:nvPr/>
        </p:nvSpPr>
        <p:spPr>
          <a:xfrm>
            <a:off x="1562351" y="3097738"/>
            <a:ext cx="4154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15</a:t>
            </a: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1C220A-6EE4-9441-B75F-4F8AA14DF710}"/>
              </a:ext>
            </a:extLst>
          </p:cNvPr>
          <p:cNvSpPr/>
          <p:nvPr/>
        </p:nvSpPr>
        <p:spPr>
          <a:xfrm>
            <a:off x="1562351" y="3746557"/>
            <a:ext cx="4154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F2B450-AF4C-27BD-A389-C925161C726B}"/>
              </a:ext>
            </a:extLst>
          </p:cNvPr>
          <p:cNvSpPr/>
          <p:nvPr/>
        </p:nvSpPr>
        <p:spPr>
          <a:xfrm>
            <a:off x="1562351" y="4395376"/>
            <a:ext cx="4154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075783-3173-76B4-E05C-26AD1A2F1772}"/>
              </a:ext>
            </a:extLst>
          </p:cNvPr>
          <p:cNvSpPr/>
          <p:nvPr/>
        </p:nvSpPr>
        <p:spPr>
          <a:xfrm>
            <a:off x="1562351" y="4964507"/>
            <a:ext cx="4154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14%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327E23E-8775-B206-2D8F-AD9D0A666F43}"/>
              </a:ext>
            </a:extLst>
          </p:cNvPr>
          <p:cNvSpPr txBox="1"/>
          <p:nvPr/>
        </p:nvSpPr>
        <p:spPr>
          <a:xfrm>
            <a:off x="4325925" y="6030397"/>
            <a:ext cx="3540149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Modification du libellé pour les dirigeants, pas d’historique</a:t>
            </a:r>
            <a:endParaRPr kumimoji="0" lang="fr-FR" sz="1000" b="1" i="1" u="none" strike="noStrike" kern="1200" cap="none" spc="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F251FAF5-64B2-F52A-4356-04D4161232F4}"/>
              </a:ext>
            </a:extLst>
          </p:cNvPr>
          <p:cNvSpPr/>
          <p:nvPr/>
        </p:nvSpPr>
        <p:spPr>
          <a:xfrm>
            <a:off x="11197650" y="98036"/>
            <a:ext cx="905523" cy="38726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 salariés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03010B1B-3320-51EF-D66C-FD8B3E721055}"/>
              </a:ext>
            </a:extLst>
          </p:cNvPr>
          <p:cNvSpPr/>
          <p:nvPr/>
        </p:nvSpPr>
        <p:spPr>
          <a:xfrm>
            <a:off x="11212225" y="594149"/>
            <a:ext cx="905522" cy="38726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 dirigeants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58E08B-41A0-7B0F-E49A-857B88D38108}"/>
              </a:ext>
            </a:extLst>
          </p:cNvPr>
          <p:cNvSpPr/>
          <p:nvPr/>
        </p:nvSpPr>
        <p:spPr>
          <a:xfrm>
            <a:off x="1081703" y="2451014"/>
            <a:ext cx="4154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C5F979-B80A-2A60-2653-11BB18117A66}"/>
              </a:ext>
            </a:extLst>
          </p:cNvPr>
          <p:cNvSpPr/>
          <p:nvPr/>
        </p:nvSpPr>
        <p:spPr>
          <a:xfrm>
            <a:off x="1081703" y="3099833"/>
            <a:ext cx="4154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17</a:t>
            </a: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9639A7-1F10-ADD0-854E-A22B596D2B96}"/>
              </a:ext>
            </a:extLst>
          </p:cNvPr>
          <p:cNvSpPr/>
          <p:nvPr/>
        </p:nvSpPr>
        <p:spPr>
          <a:xfrm>
            <a:off x="1081703" y="3748652"/>
            <a:ext cx="4154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4D0E4FA-0AE1-9548-6AD8-2DA65682D75B}"/>
              </a:ext>
            </a:extLst>
          </p:cNvPr>
          <p:cNvSpPr/>
          <p:nvPr/>
        </p:nvSpPr>
        <p:spPr>
          <a:xfrm>
            <a:off x="1081703" y="4397471"/>
            <a:ext cx="4154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B9081D-4746-37EA-EE65-681A2401C2B6}"/>
              </a:ext>
            </a:extLst>
          </p:cNvPr>
          <p:cNvSpPr/>
          <p:nvPr/>
        </p:nvSpPr>
        <p:spPr>
          <a:xfrm>
            <a:off x="1081703" y="4964507"/>
            <a:ext cx="4154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17%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A91300A-3422-24AF-CC28-804A2655537B}"/>
              </a:ext>
            </a:extLst>
          </p:cNvPr>
          <p:cNvSpPr txBox="1"/>
          <p:nvPr/>
        </p:nvSpPr>
        <p:spPr>
          <a:xfrm>
            <a:off x="809143" y="5596605"/>
            <a:ext cx="8154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000" i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677D48-E84B-9879-682A-3D41E6CA61AD}"/>
              </a:ext>
            </a:extLst>
          </p:cNvPr>
          <p:cNvSpPr txBox="1"/>
          <p:nvPr/>
        </p:nvSpPr>
        <p:spPr>
          <a:xfrm>
            <a:off x="1917695" y="5604024"/>
            <a:ext cx="83990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000" i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A55D1E1-E230-555A-D3A7-9B51165E53F3}"/>
              </a:ext>
            </a:extLst>
          </p:cNvPr>
          <p:cNvSpPr txBox="1"/>
          <p:nvPr/>
        </p:nvSpPr>
        <p:spPr>
          <a:xfrm>
            <a:off x="1362352" y="5596605"/>
            <a:ext cx="8154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000" i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8436DA4-B355-F822-633C-86DF89207A1C}"/>
              </a:ext>
            </a:extLst>
          </p:cNvPr>
          <p:cNvSpPr txBox="1"/>
          <p:nvPr/>
        </p:nvSpPr>
        <p:spPr>
          <a:xfrm>
            <a:off x="9094886" y="5604627"/>
            <a:ext cx="8154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000" i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60AC015-6E6B-32E9-DC3A-F58106C9965A}"/>
              </a:ext>
            </a:extLst>
          </p:cNvPr>
          <p:cNvSpPr txBox="1"/>
          <p:nvPr/>
        </p:nvSpPr>
        <p:spPr>
          <a:xfrm>
            <a:off x="10203438" y="5612046"/>
            <a:ext cx="83990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000" i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55253C4-15A4-2A32-1741-9575F5337AD0}"/>
              </a:ext>
            </a:extLst>
          </p:cNvPr>
          <p:cNvSpPr txBox="1"/>
          <p:nvPr/>
        </p:nvSpPr>
        <p:spPr>
          <a:xfrm>
            <a:off x="9648095" y="5604627"/>
            <a:ext cx="8154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000" i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821006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1FAAB-CEE8-D91A-4665-6BD7F5F66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943244-2E6D-0B8D-DF30-C8D0EB6FE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A9FC1D-3DD2-4A92-9E3B-6AB9C514B01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6A0693-2A50-8AB5-3783-D44D4C806879}"/>
              </a:ext>
            </a:extLst>
          </p:cNvPr>
          <p:cNvSpPr txBox="1">
            <a:spLocks/>
          </p:cNvSpPr>
          <p:nvPr/>
        </p:nvSpPr>
        <p:spPr>
          <a:xfrm>
            <a:off x="88826" y="120820"/>
            <a:ext cx="11067260" cy="60939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Plus de 2 dirigeants sur 10 seraient intéressés à ce que leur entreprise soit accompagnée sur les questions d’absentéisme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CE6C957-9B63-352C-CFCE-5172A5D65013}"/>
              </a:ext>
            </a:extLst>
          </p:cNvPr>
          <p:cNvSpPr txBox="1"/>
          <p:nvPr/>
        </p:nvSpPr>
        <p:spPr>
          <a:xfrm>
            <a:off x="6632044" y="5863725"/>
            <a:ext cx="479388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Q118. Comment votre organisme assureur complémentaire devrait vous accompagner sur ces questions d’absentéisme ?</a:t>
            </a:r>
          </a:p>
        </p:txBody>
      </p:sp>
      <p:graphicFrame>
        <p:nvGraphicFramePr>
          <p:cNvPr id="31" name="Graphique 30">
            <a:extLst>
              <a:ext uri="{FF2B5EF4-FFF2-40B4-BE49-F238E27FC236}">
                <a16:creationId xmlns:a16="http://schemas.microsoft.com/office/drawing/2014/main" id="{0D0A4368-8B57-16F6-C6E7-7254733766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940120"/>
              </p:ext>
            </p:extLst>
          </p:nvPr>
        </p:nvGraphicFramePr>
        <p:xfrm>
          <a:off x="6272463" y="1986721"/>
          <a:ext cx="6730844" cy="3890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E98C4D4-C7E3-0F46-D67E-9E69D3F25AF1}"/>
              </a:ext>
            </a:extLst>
          </p:cNvPr>
          <p:cNvSpPr/>
          <p:nvPr/>
        </p:nvSpPr>
        <p:spPr>
          <a:xfrm>
            <a:off x="10748682" y="98036"/>
            <a:ext cx="1354492" cy="28388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Base dirigeants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3FCEFF2-4F45-170F-EAEA-4F2EC754EDF4}"/>
              </a:ext>
            </a:extLst>
          </p:cNvPr>
          <p:cNvSpPr txBox="1">
            <a:spLocks/>
          </p:cNvSpPr>
          <p:nvPr/>
        </p:nvSpPr>
        <p:spPr>
          <a:xfrm>
            <a:off x="6857708" y="1438935"/>
            <a:ext cx="5074276" cy="40216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rgbClr val="4183D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Attentes d’un accompagnement de la part de leur assureur </a:t>
            </a:r>
            <a:r>
              <a:rPr lang="fr-FR" sz="1600" dirty="0" err="1">
                <a:solidFill>
                  <a:srgbClr val="4183D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complementaire</a:t>
            </a:r>
            <a:endParaRPr lang="fr-FR" sz="1600" dirty="0">
              <a:solidFill>
                <a:srgbClr val="4183D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45" name="Graphique 44">
            <a:extLst>
              <a:ext uri="{FF2B5EF4-FFF2-40B4-BE49-F238E27FC236}">
                <a16:creationId xmlns:a16="http://schemas.microsoft.com/office/drawing/2014/main" id="{003E9E6E-EDE0-8578-0713-14B75C41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4989051"/>
              </p:ext>
            </p:extLst>
          </p:nvPr>
        </p:nvGraphicFramePr>
        <p:xfrm>
          <a:off x="1191990" y="4769002"/>
          <a:ext cx="2961381" cy="1313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3F8D2576-BB39-78D5-F959-C95EAF170633}"/>
              </a:ext>
            </a:extLst>
          </p:cNvPr>
          <p:cNvSpPr txBox="1"/>
          <p:nvPr/>
        </p:nvSpPr>
        <p:spPr>
          <a:xfrm>
            <a:off x="4868243" y="2181133"/>
            <a:ext cx="150842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Parmi eux : 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20D9DED0-F817-A19D-CFA7-BD3259600E78}"/>
              </a:ext>
            </a:extLst>
          </p:cNvPr>
          <p:cNvSpPr/>
          <p:nvPr/>
        </p:nvSpPr>
        <p:spPr>
          <a:xfrm>
            <a:off x="470121" y="1438935"/>
            <a:ext cx="4235487" cy="3041810"/>
          </a:xfrm>
          <a:prstGeom prst="roundRect">
            <a:avLst>
              <a:gd name="adj" fmla="val 789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4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40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22%</a:t>
            </a:r>
          </a:p>
          <a:p>
            <a:pPr algn="ctr"/>
            <a:endParaRPr lang="fr-FR" sz="1400" b="1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 dirigeants souhaitent que leur entreprise soit </a:t>
            </a: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accompagnée</a:t>
            </a:r>
            <a:r>
              <a:rPr lang="fr-FR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sur les questions d’absentéisme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endParaRPr lang="fr-FR" sz="800" b="1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1400" b="0" i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250 sal. et plus : 32%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63FB4C3-4B2B-A116-2CFC-4F11BE3059CE}"/>
              </a:ext>
            </a:extLst>
          </p:cNvPr>
          <p:cNvSpPr txBox="1"/>
          <p:nvPr/>
        </p:nvSpPr>
        <p:spPr>
          <a:xfrm>
            <a:off x="2587865" y="6408146"/>
            <a:ext cx="61007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Baromètre annuel Absentéisme 2025 - Les salariés, les dirigeants face à l’arrêt maladie – Malakoff Humanis</a:t>
            </a:r>
          </a:p>
        </p:txBody>
      </p:sp>
    </p:spTree>
    <p:extLst>
      <p:ext uri="{BB962C8B-B14F-4D97-AF65-F5344CB8AC3E}">
        <p14:creationId xmlns:p14="http://schemas.microsoft.com/office/powerpoint/2010/main" val="2468813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16620E1-C554-2E0F-ABC0-9AAB13565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76E7A-8D0A-8E48-8DB3-ADA19FDD7FCC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96F0E203-E084-5E67-7C76-FC58DDB23926}"/>
              </a:ext>
            </a:extLst>
          </p:cNvPr>
          <p:cNvSpPr txBox="1">
            <a:spLocks/>
          </p:cNvSpPr>
          <p:nvPr/>
        </p:nvSpPr>
        <p:spPr>
          <a:xfrm>
            <a:off x="4772941" y="1797602"/>
            <a:ext cx="1212952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kern="1200" cap="none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36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34%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3DBE06D-B58C-FB35-45E8-D5F98C046E30}"/>
              </a:ext>
            </a:extLst>
          </p:cNvPr>
          <p:cNvSpPr txBox="1">
            <a:spLocks/>
          </p:cNvSpPr>
          <p:nvPr/>
        </p:nvSpPr>
        <p:spPr>
          <a:xfrm>
            <a:off x="4772941" y="3032350"/>
            <a:ext cx="1212952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kern="1200" cap="none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3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30%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BF4C4480-5383-45D4-234F-0AE2AA656AFA}"/>
              </a:ext>
            </a:extLst>
          </p:cNvPr>
          <p:cNvSpPr txBox="1">
            <a:spLocks/>
          </p:cNvSpPr>
          <p:nvPr/>
        </p:nvSpPr>
        <p:spPr>
          <a:xfrm>
            <a:off x="4772941" y="4267098"/>
            <a:ext cx="1212952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kern="1200" cap="none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3600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26%</a:t>
            </a:r>
          </a:p>
        </p:txBody>
      </p:sp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A12C1BCF-9A41-7E37-83AD-55AB84D6BD2E}"/>
              </a:ext>
            </a:extLst>
          </p:cNvPr>
          <p:cNvSpPr txBox="1">
            <a:spLocks/>
          </p:cNvSpPr>
          <p:nvPr/>
        </p:nvSpPr>
        <p:spPr>
          <a:xfrm>
            <a:off x="542285" y="315479"/>
            <a:ext cx="10687415" cy="39138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fr-FR" sz="28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Principaux leviers pour prévenir l’absentéisme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8EE5A0-65F7-7C07-6A15-BE91559078BE}"/>
              </a:ext>
            </a:extLst>
          </p:cNvPr>
          <p:cNvSpPr/>
          <p:nvPr/>
        </p:nvSpPr>
        <p:spPr>
          <a:xfrm>
            <a:off x="6163945" y="4276053"/>
            <a:ext cx="5154328" cy="536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Sensibiliser/former </a:t>
            </a:r>
            <a:r>
              <a:rPr kumimoji="0" lang="fr-FR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les salariés et managers à ces questions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90EA1CF-1338-D20A-8F65-9FC78F685846}"/>
              </a:ext>
            </a:extLst>
          </p:cNvPr>
          <p:cNvSpPr txBox="1"/>
          <p:nvPr/>
        </p:nvSpPr>
        <p:spPr>
          <a:xfrm>
            <a:off x="6124406" y="3109807"/>
            <a:ext cx="5233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Faire évoluer </a:t>
            </a:r>
            <a:r>
              <a:rPr kumimoji="0" lang="fr-FR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les pratiques </a:t>
            </a: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managériales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CDC5FC-6383-4590-679D-2E68D35405D2}"/>
              </a:ext>
            </a:extLst>
          </p:cNvPr>
          <p:cNvSpPr/>
          <p:nvPr/>
        </p:nvSpPr>
        <p:spPr>
          <a:xfrm>
            <a:off x="6096615" y="1845625"/>
            <a:ext cx="4674295" cy="6365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Impliquer</a:t>
            </a:r>
            <a:r>
              <a:rPr kumimoji="0" lang="fr-FR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davantage les salariés dans les décisions de l’entreprise</a:t>
            </a:r>
          </a:p>
        </p:txBody>
      </p:sp>
      <p:pic>
        <p:nvPicPr>
          <p:cNvPr id="6" name="Image 5" descr="Une image contenant Danse, Acrobaties, cirque, Équilibre">
            <a:extLst>
              <a:ext uri="{FF2B5EF4-FFF2-40B4-BE49-F238E27FC236}">
                <a16:creationId xmlns:a16="http://schemas.microsoft.com/office/drawing/2014/main" id="{E762BD98-99AE-F1F3-A8F6-28FCD9A25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2961" y="2077999"/>
            <a:ext cx="5256789" cy="2956944"/>
          </a:xfrm>
          <a:prstGeom prst="rect">
            <a:avLst/>
          </a:prstGeom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0C34663-F9DC-3726-2BD5-50325D7E11BE}"/>
              </a:ext>
            </a:extLst>
          </p:cNvPr>
          <p:cNvSpPr txBox="1"/>
          <p:nvPr/>
        </p:nvSpPr>
        <p:spPr>
          <a:xfrm>
            <a:off x="2587865" y="6408146"/>
            <a:ext cx="61007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Baromètre annuel Absentéisme 2025 - Les salariés, les dirigeants face à l’arrêt maladie – Malakoff Humanis</a:t>
            </a:r>
          </a:p>
        </p:txBody>
      </p:sp>
      <p:sp>
        <p:nvSpPr>
          <p:cNvPr id="4" name="Espace réservé du texte 6">
            <a:extLst>
              <a:ext uri="{FF2B5EF4-FFF2-40B4-BE49-F238E27FC236}">
                <a16:creationId xmlns:a16="http://schemas.microsoft.com/office/drawing/2014/main" id="{5C2B2A81-B8BA-A67D-2809-6C3BCCF7354D}"/>
              </a:ext>
            </a:extLst>
          </p:cNvPr>
          <p:cNvSpPr txBox="1">
            <a:spLocks/>
          </p:cNvSpPr>
          <p:nvPr/>
        </p:nvSpPr>
        <p:spPr>
          <a:xfrm>
            <a:off x="4772941" y="5433344"/>
            <a:ext cx="1212952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kern="1200" cap="none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3600" b="1" dirty="0">
                <a:solidFill>
                  <a:schemeClr val="bg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26%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69F3743-DB23-9D00-6464-176A51F5920F}"/>
              </a:ext>
            </a:extLst>
          </p:cNvPr>
          <p:cNvSpPr txBox="1"/>
          <p:nvPr/>
        </p:nvSpPr>
        <p:spPr>
          <a:xfrm>
            <a:off x="6124406" y="5555515"/>
            <a:ext cx="5233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Faire évoluer l’organisation</a:t>
            </a:r>
            <a:r>
              <a:rPr kumimoji="0" lang="fr-FR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kumimoji="0" lang="fr-FR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du travail</a:t>
            </a:r>
          </a:p>
        </p:txBody>
      </p:sp>
    </p:spTree>
    <p:extLst>
      <p:ext uri="{BB962C8B-B14F-4D97-AF65-F5344CB8AC3E}">
        <p14:creationId xmlns:p14="http://schemas.microsoft.com/office/powerpoint/2010/main" val="4083944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16620E1-C554-2E0F-ABC0-9AAB13565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76E7A-8D0A-8E48-8DB3-ADA19FDD7FCC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96F0E203-E084-5E67-7C76-FC58DDB23926}"/>
              </a:ext>
            </a:extLst>
          </p:cNvPr>
          <p:cNvSpPr txBox="1">
            <a:spLocks/>
          </p:cNvSpPr>
          <p:nvPr/>
        </p:nvSpPr>
        <p:spPr>
          <a:xfrm>
            <a:off x="2361211" y="1797602"/>
            <a:ext cx="1212952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kern="1200" cap="none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36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87%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3DBE06D-B58C-FB35-45E8-D5F98C046E30}"/>
              </a:ext>
            </a:extLst>
          </p:cNvPr>
          <p:cNvSpPr txBox="1">
            <a:spLocks/>
          </p:cNvSpPr>
          <p:nvPr/>
        </p:nvSpPr>
        <p:spPr>
          <a:xfrm>
            <a:off x="2361211" y="3366016"/>
            <a:ext cx="1212952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kern="1200" cap="none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3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80%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BF4C4480-5383-45D4-234F-0AE2AA656AFA}"/>
              </a:ext>
            </a:extLst>
          </p:cNvPr>
          <p:cNvSpPr txBox="1">
            <a:spLocks/>
          </p:cNvSpPr>
          <p:nvPr/>
        </p:nvSpPr>
        <p:spPr>
          <a:xfrm>
            <a:off x="2361211" y="4873289"/>
            <a:ext cx="1212952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kern="1200" cap="none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3600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69%</a:t>
            </a:r>
          </a:p>
        </p:txBody>
      </p:sp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A12C1BCF-9A41-7E37-83AD-55AB84D6BD2E}"/>
              </a:ext>
            </a:extLst>
          </p:cNvPr>
          <p:cNvSpPr txBox="1">
            <a:spLocks/>
          </p:cNvSpPr>
          <p:nvPr/>
        </p:nvSpPr>
        <p:spPr>
          <a:xfrm>
            <a:off x="294538" y="227676"/>
            <a:ext cx="10687415" cy="7791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fr-FR" sz="28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Actions </a:t>
            </a:r>
            <a:r>
              <a:rPr lang="fr-FR" sz="2800" u="sng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les plus efficaces </a:t>
            </a:r>
            <a:r>
              <a:rPr lang="fr-FR" sz="28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pour lutter contre l’absentéisme pour maladie au sein de leur entreprise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8EE5A0-65F7-7C07-6A15-BE91559078BE}"/>
              </a:ext>
            </a:extLst>
          </p:cNvPr>
          <p:cNvSpPr/>
          <p:nvPr/>
        </p:nvSpPr>
        <p:spPr>
          <a:xfrm>
            <a:off x="3684270" y="5034943"/>
            <a:ext cx="5522951" cy="7619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l">
              <a:spcBef>
                <a:spcPts val="600"/>
              </a:spcBef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Suivi sur le long terme </a:t>
            </a:r>
            <a:br>
              <a:rPr lang="fr-FR" sz="3600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détection des facteurs de risques, accompagnement des salariés vulnérables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90EA1CF-1338-D20A-8F65-9FC78F685846}"/>
              </a:ext>
            </a:extLst>
          </p:cNvPr>
          <p:cNvSpPr txBox="1"/>
          <p:nvPr/>
        </p:nvSpPr>
        <p:spPr>
          <a:xfrm>
            <a:off x="3712675" y="3443473"/>
            <a:ext cx="55229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fr-FR" sz="20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Sensibilisation, formation</a:t>
            </a:r>
            <a:b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nouveaux risques, risques psycho-sociaux, pratiques managériales, intergénérationnel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CDC5FC-6383-4590-679D-2E68D35405D2}"/>
              </a:ext>
            </a:extLst>
          </p:cNvPr>
          <p:cNvSpPr/>
          <p:nvPr/>
        </p:nvSpPr>
        <p:spPr>
          <a:xfrm>
            <a:off x="3684270" y="1874546"/>
            <a:ext cx="5256789" cy="95410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l">
              <a:spcBef>
                <a:spcPts val="600"/>
              </a:spcBef>
            </a:pP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Conditions de travail</a:t>
            </a:r>
            <a:br>
              <a:rPr lang="fr-FR" sz="36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conditions physiques et mentales, équilibre vie pro / perso, outils, charge, rémunération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0C34663-F9DC-3726-2BD5-50325D7E11BE}"/>
              </a:ext>
            </a:extLst>
          </p:cNvPr>
          <p:cNvSpPr txBox="1"/>
          <p:nvPr/>
        </p:nvSpPr>
        <p:spPr>
          <a:xfrm>
            <a:off x="2587865" y="6408146"/>
            <a:ext cx="61007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Baromètre annuel Absentéisme 2025 - Les salariés, les dirigeants face à l’arrêt maladie – Malakoff Humanis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8EFECEA-5104-ECD6-43E8-C4FF8C6143CD}"/>
              </a:ext>
            </a:extLst>
          </p:cNvPr>
          <p:cNvSpPr/>
          <p:nvPr/>
        </p:nvSpPr>
        <p:spPr>
          <a:xfrm>
            <a:off x="11126822" y="93676"/>
            <a:ext cx="965482" cy="451817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Base dirigeants</a:t>
            </a:r>
          </a:p>
        </p:txBody>
      </p:sp>
    </p:spTree>
    <p:extLst>
      <p:ext uri="{BB962C8B-B14F-4D97-AF65-F5344CB8AC3E}">
        <p14:creationId xmlns:p14="http://schemas.microsoft.com/office/powerpoint/2010/main" val="2382636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16620E1-C554-2E0F-ABC0-9AAB13565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76E7A-8D0A-8E48-8DB3-ADA19FDD7FCC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0167A1DE-29FC-2F73-B699-6E690F3BA312}"/>
              </a:ext>
            </a:extLst>
          </p:cNvPr>
          <p:cNvSpPr txBox="1">
            <a:spLocks/>
          </p:cNvSpPr>
          <p:nvPr/>
        </p:nvSpPr>
        <p:spPr>
          <a:xfrm>
            <a:off x="620465" y="341385"/>
            <a:ext cx="12192000" cy="39138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messages à retenir…</a:t>
            </a:r>
            <a:endParaRPr lang="fr-FR" sz="28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85496AA-0F91-072B-130E-13A210C50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r="40245"/>
          <a:stretch/>
        </p:blipFill>
        <p:spPr bwMode="auto">
          <a:xfrm>
            <a:off x="10283251" y="537078"/>
            <a:ext cx="1540028" cy="166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36EAD97-9FE8-C3DA-5A21-6245926CDA83}"/>
              </a:ext>
            </a:extLst>
          </p:cNvPr>
          <p:cNvSpPr txBox="1"/>
          <p:nvPr/>
        </p:nvSpPr>
        <p:spPr>
          <a:xfrm>
            <a:off x="2866417" y="6401199"/>
            <a:ext cx="6032938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Source : Baromètre annuel Absentéisme </a:t>
            </a:r>
            <a:r>
              <a:rPr lang="fr-FR" sz="900" i="1" dirty="0">
                <a:latin typeface="Calibri"/>
              </a:rPr>
              <a:t>2025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- Les salariés &amp; les dirigeants face à l’arrêt de travail – Malakoff Humanis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C013B7A-3D98-22A0-B046-96E68D6BA0A6}"/>
              </a:ext>
            </a:extLst>
          </p:cNvPr>
          <p:cNvSpPr txBox="1"/>
          <p:nvPr/>
        </p:nvSpPr>
        <p:spPr>
          <a:xfrm>
            <a:off x="2021316" y="2830860"/>
            <a:ext cx="87308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Répondre aux </a:t>
            </a:r>
            <a:r>
              <a:rPr lang="fr-FR" sz="20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attentes</a:t>
            </a:r>
            <a:r>
              <a:rPr 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 des salariés  : en termes de Reconnaissance, Charge, Environnement et Flexibilité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0042064-A685-525C-447F-53BABC5279E3}"/>
              </a:ext>
            </a:extLst>
          </p:cNvPr>
          <p:cNvSpPr txBox="1"/>
          <p:nvPr/>
        </p:nvSpPr>
        <p:spPr>
          <a:xfrm>
            <a:off x="2021316" y="3828464"/>
            <a:ext cx="91410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Mettre en place des dispositifs de </a:t>
            </a:r>
            <a:r>
              <a:rPr lang="fr-FR" sz="2000" b="1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suivi</a:t>
            </a:r>
            <a:r>
              <a:rPr 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 de ses </a:t>
            </a:r>
            <a:r>
              <a:rPr lang="fr-FR" sz="2000" b="1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indicateurs, </a:t>
            </a:r>
            <a:br>
              <a:rPr lang="fr-FR" sz="2000" b="1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contrôles médicaux, ART et prévention santé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4AC67C1-7FBF-4B4F-141D-F3473FD99C27}"/>
              </a:ext>
            </a:extLst>
          </p:cNvPr>
          <p:cNvSpPr txBox="1"/>
          <p:nvPr/>
        </p:nvSpPr>
        <p:spPr>
          <a:xfrm>
            <a:off x="2021314" y="5677098"/>
            <a:ext cx="87308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err="1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Etre</a:t>
            </a:r>
            <a:r>
              <a:rPr lang="fr-FR" sz="20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accompagné</a:t>
            </a:r>
            <a:r>
              <a:rPr lang="fr-FR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sur les questions d’absentéisme</a:t>
            </a:r>
            <a:endParaRPr lang="fr-FR" sz="2000" dirty="0">
              <a:solidFill>
                <a:schemeClr val="tx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BE7AD3-5EAE-DF0C-E4D5-00BB262E7DA4}"/>
              </a:ext>
            </a:extLst>
          </p:cNvPr>
          <p:cNvSpPr txBox="1"/>
          <p:nvPr/>
        </p:nvSpPr>
        <p:spPr>
          <a:xfrm>
            <a:off x="1280086" y="1399671"/>
            <a:ext cx="8660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270510" algn="l"/>
              </a:tabLst>
            </a:pPr>
            <a:r>
              <a:rPr lang="fr-FR" sz="2800" b="1" dirty="0">
                <a:latin typeface="Poppins" panose="00000500000000000000" pitchFamily="2" charset="0"/>
                <a:cs typeface="Poppins" panose="00000500000000000000" pitchFamily="2" charset="0"/>
              </a:rPr>
              <a:t>Comment agir pour limiter l’absentéisme ?</a:t>
            </a:r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7DDB7E32-67A3-109C-E060-9E491AC97C63}"/>
              </a:ext>
            </a:extLst>
          </p:cNvPr>
          <p:cNvSpPr/>
          <p:nvPr/>
        </p:nvSpPr>
        <p:spPr>
          <a:xfrm>
            <a:off x="1195553" y="2924619"/>
            <a:ext cx="488516" cy="39138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CDCEFBDE-31BE-149B-6890-B1E17323348A}"/>
              </a:ext>
            </a:extLst>
          </p:cNvPr>
          <p:cNvSpPr/>
          <p:nvPr/>
        </p:nvSpPr>
        <p:spPr>
          <a:xfrm>
            <a:off x="1195553" y="3842112"/>
            <a:ext cx="488516" cy="39138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AB161039-AD08-32DF-C6A3-66A274EAF601}"/>
              </a:ext>
            </a:extLst>
          </p:cNvPr>
          <p:cNvSpPr/>
          <p:nvPr/>
        </p:nvSpPr>
        <p:spPr>
          <a:xfrm>
            <a:off x="1195553" y="4759605"/>
            <a:ext cx="488516" cy="39138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0B0BC4F5-975A-12A6-9FE7-57200FCF06D6}"/>
              </a:ext>
            </a:extLst>
          </p:cNvPr>
          <p:cNvSpPr/>
          <p:nvPr/>
        </p:nvSpPr>
        <p:spPr>
          <a:xfrm>
            <a:off x="1195553" y="5677098"/>
            <a:ext cx="488516" cy="39138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B560991-8848-46E8-54DC-36BF90ED8008}"/>
              </a:ext>
            </a:extLst>
          </p:cNvPr>
          <p:cNvSpPr txBox="1"/>
          <p:nvPr/>
        </p:nvSpPr>
        <p:spPr>
          <a:xfrm>
            <a:off x="2021316" y="4826068"/>
            <a:ext cx="6407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Sensibiliser, former </a:t>
            </a:r>
            <a:r>
              <a:rPr 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salariés </a:t>
            </a:r>
            <a:r>
              <a:rPr lang="fr-FR" sz="2000">
                <a:latin typeface="Poppins" panose="00000500000000000000" pitchFamily="2" charset="0"/>
                <a:cs typeface="Poppins" panose="00000500000000000000" pitchFamily="2" charset="0"/>
              </a:rPr>
              <a:t>et managers</a:t>
            </a:r>
            <a:endParaRPr lang="fr-FR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139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re 3">
            <a:extLst>
              <a:ext uri="{FF2B5EF4-FFF2-40B4-BE49-F238E27FC236}">
                <a16:creationId xmlns:a16="http://schemas.microsoft.com/office/drawing/2014/main" id="{AFE14829-FA4E-4DEA-ACE1-CAE6808A5AB9}"/>
              </a:ext>
            </a:extLst>
          </p:cNvPr>
          <p:cNvSpPr txBox="1">
            <a:spLocks/>
          </p:cNvSpPr>
          <p:nvPr/>
        </p:nvSpPr>
        <p:spPr>
          <a:xfrm>
            <a:off x="224737" y="193677"/>
            <a:ext cx="11742526" cy="3634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L’absentéisme : les données clés de 2024 </a:t>
            </a:r>
            <a:r>
              <a:rPr lang="fr-FR" sz="2000" b="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(édition 2025 du baromètre)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8C86AF0-AB7C-ED83-E90A-4DF727CF774A}"/>
              </a:ext>
            </a:extLst>
          </p:cNvPr>
          <p:cNvCxnSpPr>
            <a:cxnSpLocks/>
          </p:cNvCxnSpPr>
          <p:nvPr/>
        </p:nvCxnSpPr>
        <p:spPr>
          <a:xfrm flipV="1">
            <a:off x="4636238" y="2755207"/>
            <a:ext cx="713580" cy="241813"/>
          </a:xfrm>
          <a:prstGeom prst="line">
            <a:avLst/>
          </a:prstGeom>
          <a:ln w="15875" cap="rnd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une 9">
            <a:extLst>
              <a:ext uri="{FF2B5EF4-FFF2-40B4-BE49-F238E27FC236}">
                <a16:creationId xmlns:a16="http://schemas.microsoft.com/office/drawing/2014/main" id="{A2D53984-052C-6C2C-F980-030004F7F726}"/>
              </a:ext>
            </a:extLst>
          </p:cNvPr>
          <p:cNvSpPr>
            <a:spLocks noChangeAspect="1"/>
          </p:cNvSpPr>
          <p:nvPr/>
        </p:nvSpPr>
        <p:spPr>
          <a:xfrm rot="12016801">
            <a:off x="2637457" y="1632339"/>
            <a:ext cx="1863908" cy="4655435"/>
          </a:xfrm>
          <a:prstGeom prst="moon">
            <a:avLst>
              <a:gd name="adj" fmla="val 1513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CB3B79B-8D31-E471-86DB-78B7A73B3A52}"/>
              </a:ext>
            </a:extLst>
          </p:cNvPr>
          <p:cNvSpPr/>
          <p:nvPr/>
        </p:nvSpPr>
        <p:spPr>
          <a:xfrm>
            <a:off x="158551" y="1448320"/>
            <a:ext cx="3922481" cy="39224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310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C26B1E3-C45B-AA65-C897-A4AD5B04624B}"/>
              </a:ext>
            </a:extLst>
          </p:cNvPr>
          <p:cNvSpPr txBox="1"/>
          <p:nvPr/>
        </p:nvSpPr>
        <p:spPr>
          <a:xfrm>
            <a:off x="1447607" y="2152895"/>
            <a:ext cx="16685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Chiffrés clés</a:t>
            </a:r>
            <a:r>
              <a:rPr kumimoji="0" lang="fr-FR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(1)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5C3D2A4-E7A6-0CC6-6F20-AD9314347D45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3788942" y="5376092"/>
            <a:ext cx="736584" cy="25869"/>
          </a:xfrm>
          <a:prstGeom prst="line">
            <a:avLst/>
          </a:prstGeom>
          <a:ln w="15875" cap="rnd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C021D04-9B84-7AD9-EF60-A627864F271E}"/>
              </a:ext>
            </a:extLst>
          </p:cNvPr>
          <p:cNvCxnSpPr>
            <a:cxnSpLocks/>
          </p:cNvCxnSpPr>
          <p:nvPr/>
        </p:nvCxnSpPr>
        <p:spPr>
          <a:xfrm flipV="1">
            <a:off x="4573829" y="3801037"/>
            <a:ext cx="523893" cy="18525"/>
          </a:xfrm>
          <a:prstGeom prst="line">
            <a:avLst/>
          </a:prstGeom>
          <a:ln w="15875" cap="rnd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D61B90FF-1CF7-9504-1347-BAD9AE77EC8B}"/>
              </a:ext>
            </a:extLst>
          </p:cNvPr>
          <p:cNvSpPr/>
          <p:nvPr/>
        </p:nvSpPr>
        <p:spPr>
          <a:xfrm>
            <a:off x="3605249" y="1457935"/>
            <a:ext cx="233226" cy="233226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31118B3-D8D4-E082-E055-9440262D6634}"/>
              </a:ext>
            </a:extLst>
          </p:cNvPr>
          <p:cNvSpPr/>
          <p:nvPr/>
        </p:nvSpPr>
        <p:spPr>
          <a:xfrm>
            <a:off x="4356718" y="2927069"/>
            <a:ext cx="233226" cy="233226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51BF290-B494-F30D-FAD1-04F8AE6063EB}"/>
              </a:ext>
            </a:extLst>
          </p:cNvPr>
          <p:cNvSpPr/>
          <p:nvPr/>
        </p:nvSpPr>
        <p:spPr>
          <a:xfrm>
            <a:off x="4284725" y="3684424"/>
            <a:ext cx="233226" cy="233226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Chevron 32">
            <a:extLst>
              <a:ext uri="{FF2B5EF4-FFF2-40B4-BE49-F238E27FC236}">
                <a16:creationId xmlns:a16="http://schemas.microsoft.com/office/drawing/2014/main" id="{D8A012C3-A9EE-03C7-7E56-4D03DF551211}"/>
              </a:ext>
            </a:extLst>
          </p:cNvPr>
          <p:cNvSpPr/>
          <p:nvPr/>
        </p:nvSpPr>
        <p:spPr>
          <a:xfrm>
            <a:off x="485175" y="2732477"/>
            <a:ext cx="96543" cy="96543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Chevron 65">
            <a:extLst>
              <a:ext uri="{FF2B5EF4-FFF2-40B4-BE49-F238E27FC236}">
                <a16:creationId xmlns:a16="http://schemas.microsoft.com/office/drawing/2014/main" id="{3774ABA9-E03D-3FC4-6F8D-04D14C5A1564}"/>
              </a:ext>
            </a:extLst>
          </p:cNvPr>
          <p:cNvSpPr/>
          <p:nvPr/>
        </p:nvSpPr>
        <p:spPr>
          <a:xfrm>
            <a:off x="485174" y="3497506"/>
            <a:ext cx="96543" cy="96543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" name="Chevron 66">
            <a:extLst>
              <a:ext uri="{FF2B5EF4-FFF2-40B4-BE49-F238E27FC236}">
                <a16:creationId xmlns:a16="http://schemas.microsoft.com/office/drawing/2014/main" id="{89474A2B-3010-0675-193B-AC83FCDB6436}"/>
              </a:ext>
            </a:extLst>
          </p:cNvPr>
          <p:cNvSpPr/>
          <p:nvPr/>
        </p:nvSpPr>
        <p:spPr>
          <a:xfrm>
            <a:off x="473404" y="3982256"/>
            <a:ext cx="96543" cy="96543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7" name="Espace réservé du numéro de diapositive 1">
            <a:extLst>
              <a:ext uri="{FF2B5EF4-FFF2-40B4-BE49-F238E27FC236}">
                <a16:creationId xmlns:a16="http://schemas.microsoft.com/office/drawing/2014/main" id="{95EE956F-D22D-B803-C503-F476888CD6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269254" y="6319580"/>
            <a:ext cx="276592" cy="138499"/>
          </a:xfrm>
        </p:spPr>
        <p:txBody>
          <a:bodyPr/>
          <a:lstStyle/>
          <a:p>
            <a:fld id="{97476E7A-8D0A-8E48-8DB3-ADA19FDD7FCC}" type="slidenum">
              <a:rPr lang="fr-FR" smtClean="0">
                <a:latin typeface="+mj-lt"/>
              </a:rPr>
              <a:pPr/>
              <a:t>29</a:t>
            </a:fld>
            <a:endParaRPr lang="fr-FR"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F27D20-1CC1-E7AD-3821-CBDE1E44CBEF}"/>
              </a:ext>
            </a:extLst>
          </p:cNvPr>
          <p:cNvSpPr/>
          <p:nvPr/>
        </p:nvSpPr>
        <p:spPr>
          <a:xfrm>
            <a:off x="577920" y="2261039"/>
            <a:ext cx="3576540" cy="221599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defRPr/>
            </a:pPr>
            <a:endParaRPr lang="fr-FR" sz="1400" b="1" dirty="0">
              <a:solidFill>
                <a:srgbClr val="FF4B33"/>
              </a:solidFill>
              <a:latin typeface="+mj-lt"/>
              <a:cs typeface="Poppins"/>
            </a:endParaRPr>
          </a:p>
          <a:p>
            <a:pPr marL="0" marR="0" lvl="0" indent="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4B33"/>
                </a:solidFill>
                <a:effectLst/>
                <a:uLnTx/>
                <a:uFillTx/>
                <a:latin typeface="+mj-lt"/>
                <a:cs typeface="Poppins"/>
              </a:rPr>
              <a:t>42%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4B33"/>
                </a:solidFill>
                <a:effectLst/>
                <a:uLnTx/>
                <a:uFillTx/>
                <a:latin typeface="+mj-lt"/>
                <a:cs typeface="Poppins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Poppins"/>
              </a:rPr>
              <a:t>des salariés se sont </a:t>
            </a:r>
            <a:r>
              <a:rPr lang="fr-FR" sz="1400" dirty="0">
                <a:solidFill>
                  <a:srgbClr val="000000"/>
                </a:solidFill>
                <a:latin typeface="+mj-lt"/>
                <a:cs typeface="Poppins"/>
              </a:rPr>
              <a:t>vu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Poppins"/>
              </a:rPr>
              <a:t> prescrire 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Poppin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Poppins"/>
              </a:rPr>
              <a:t>au moins 1 arrêt de travail dans l’année 2024. Stabilité vs 2023 – idem avant Covid </a:t>
            </a:r>
            <a:endParaRPr lang="fr-FR" dirty="0">
              <a:latin typeface="+mj-lt"/>
              <a:cs typeface="Arial"/>
            </a:endParaRPr>
          </a:p>
          <a:p>
            <a:pPr>
              <a:spcBef>
                <a:spcPts val="600"/>
              </a:spcBef>
              <a:defRPr/>
            </a:pPr>
            <a:r>
              <a:rPr lang="fr-FR" sz="1400" b="1" dirty="0">
                <a:solidFill>
                  <a:schemeClr val="accent1"/>
                </a:solidFill>
                <a:latin typeface="+mj-lt"/>
                <a:cs typeface="Poppins"/>
              </a:rPr>
              <a:t>42% des salariés arrêtés </a:t>
            </a:r>
            <a:r>
              <a:rPr lang="fr-FR" sz="1400" dirty="0">
                <a:solidFill>
                  <a:srgbClr val="000000"/>
                </a:solidFill>
                <a:latin typeface="+mj-lt"/>
                <a:cs typeface="Poppins"/>
              </a:rPr>
              <a:t>ont eu plusieurs arrêts dans l’année</a:t>
            </a:r>
            <a:endParaRPr lang="fr-FR" sz="1400" dirty="0">
              <a:latin typeface="+mj-lt"/>
              <a:cs typeface="Poppins"/>
            </a:endParaRPr>
          </a:p>
          <a:p>
            <a:pPr>
              <a:spcBef>
                <a:spcPts val="600"/>
              </a:spcBef>
              <a:defRPr/>
            </a:pPr>
            <a:r>
              <a:rPr lang="fr-FR" sz="1400" b="1" dirty="0">
                <a:solidFill>
                  <a:schemeClr val="accent1"/>
                </a:solidFill>
                <a:latin typeface="+mj-lt"/>
                <a:cs typeface="Poppins"/>
              </a:rPr>
              <a:t>10% </a:t>
            </a:r>
            <a:r>
              <a:rPr lang="fr-FR" sz="1400" dirty="0">
                <a:solidFill>
                  <a:srgbClr val="000000"/>
                </a:solidFill>
                <a:latin typeface="+mj-lt"/>
                <a:cs typeface="Poppins"/>
              </a:rPr>
              <a:t>des arrêts sont supérieurs à 1 mois 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Poppins"/>
            </a:endParaRPr>
          </a:p>
          <a:p>
            <a:pPr>
              <a:spcBef>
                <a:spcPts val="600"/>
              </a:spcBef>
              <a:defRPr/>
            </a:pPr>
            <a:endParaRPr lang="fr-FR" sz="1400" dirty="0">
              <a:solidFill>
                <a:srgbClr val="000000"/>
              </a:solidFill>
              <a:latin typeface="+mj-lt"/>
              <a:cs typeface="Poppins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22776C2A-90CB-9EA6-44A8-92302B977F27}"/>
              </a:ext>
            </a:extLst>
          </p:cNvPr>
          <p:cNvGrpSpPr/>
          <p:nvPr/>
        </p:nvGrpSpPr>
        <p:grpSpPr>
          <a:xfrm>
            <a:off x="5056589" y="3377726"/>
            <a:ext cx="6894632" cy="612011"/>
            <a:chOff x="5968672" y="1112343"/>
            <a:chExt cx="5787500" cy="798108"/>
          </a:xfrm>
        </p:grpSpPr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38E7A4B7-A145-B400-354C-1C07F1084891}"/>
                </a:ext>
              </a:extLst>
            </p:cNvPr>
            <p:cNvSpPr/>
            <p:nvPr/>
          </p:nvSpPr>
          <p:spPr>
            <a:xfrm>
              <a:off x="5968672" y="1112343"/>
              <a:ext cx="5787500" cy="79810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1" name="Forme libre 11">
              <a:extLst>
                <a:ext uri="{FF2B5EF4-FFF2-40B4-BE49-F238E27FC236}">
                  <a16:creationId xmlns:a16="http://schemas.microsoft.com/office/drawing/2014/main" id="{0FC1E52A-4F6E-BD96-BD75-66B2025D925E}"/>
                </a:ext>
              </a:extLst>
            </p:cNvPr>
            <p:cNvSpPr/>
            <p:nvPr/>
          </p:nvSpPr>
          <p:spPr>
            <a:xfrm rot="16200000">
              <a:off x="11191540" y="1390563"/>
              <a:ext cx="592780" cy="212714"/>
            </a:xfrm>
            <a:custGeom>
              <a:avLst/>
              <a:gdLst>
                <a:gd name="connsiteX0" fmla="*/ 0 w 872119"/>
                <a:gd name="connsiteY0" fmla="*/ 0 h 344015"/>
                <a:gd name="connsiteX1" fmla="*/ 437575 w 872119"/>
                <a:gd name="connsiteY1" fmla="*/ 166561 h 344015"/>
                <a:gd name="connsiteX2" fmla="*/ 875027 w 872119"/>
                <a:gd name="connsiteY2" fmla="*/ 0 h 344015"/>
                <a:gd name="connsiteX3" fmla="*/ 437575 w 872119"/>
                <a:gd name="connsiteY3" fmla="*/ 344015 h 344015"/>
                <a:gd name="connsiteX4" fmla="*/ 0 w 872119"/>
                <a:gd name="connsiteY4" fmla="*/ 0 h 34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119" h="344015">
                  <a:moveTo>
                    <a:pt x="0" y="0"/>
                  </a:moveTo>
                  <a:cubicBezTo>
                    <a:pt x="0" y="0"/>
                    <a:pt x="145026" y="166561"/>
                    <a:pt x="437575" y="166561"/>
                  </a:cubicBezTo>
                  <a:cubicBezTo>
                    <a:pt x="733440" y="166561"/>
                    <a:pt x="875027" y="0"/>
                    <a:pt x="875027" y="0"/>
                  </a:cubicBezTo>
                  <a:cubicBezTo>
                    <a:pt x="875027" y="0"/>
                    <a:pt x="796372" y="344015"/>
                    <a:pt x="437575" y="344015"/>
                  </a:cubicBezTo>
                  <a:cubicBezTo>
                    <a:pt x="90283" y="34381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rgbClr val="FF4B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2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C08DD65F-65A1-54C8-A0DE-05E1E0E31472}"/>
                </a:ext>
              </a:extLst>
            </p:cNvPr>
            <p:cNvSpPr txBox="1"/>
            <p:nvPr/>
          </p:nvSpPr>
          <p:spPr>
            <a:xfrm>
              <a:off x="6230872" y="1326061"/>
              <a:ext cx="5416075" cy="3210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fr-FR" sz="1600" b="1" dirty="0">
                  <a:solidFill>
                    <a:srgbClr val="FF4B33"/>
                  </a:solidFill>
                  <a:latin typeface="+mj-lt"/>
                  <a:ea typeface="+mn-lt"/>
                  <a:cs typeface="+mn-lt"/>
                </a:rPr>
                <a:t> </a:t>
              </a:r>
              <a:r>
                <a:rPr lang="fr-FR" sz="1400" b="1" dirty="0">
                  <a:solidFill>
                    <a:schemeClr val="bg1"/>
                  </a:solidFill>
                  <a:latin typeface="+mj-lt"/>
                  <a:ea typeface="+mn-lt"/>
                  <a:cs typeface="+mn-lt"/>
                </a:rPr>
                <a:t>81 </a:t>
              </a:r>
              <a:r>
                <a:rPr lang="fr-FR" sz="1400" dirty="0">
                  <a:solidFill>
                    <a:schemeClr val="bg1"/>
                  </a:solidFill>
                  <a:latin typeface="+mj-lt"/>
                  <a:ea typeface="+mn-lt"/>
                  <a:cs typeface="+mn-lt"/>
                </a:rPr>
                <a:t>jours</a:t>
              </a:r>
              <a:r>
                <a:rPr lang="fr-FR" sz="1400" b="1" dirty="0">
                  <a:solidFill>
                    <a:srgbClr val="FF4B33"/>
                  </a:solidFill>
                  <a:latin typeface="+mj-lt"/>
                  <a:ea typeface="+mn-lt"/>
                  <a:cs typeface="+mn-lt"/>
                </a:rPr>
                <a:t> </a:t>
              </a:r>
              <a:r>
                <a:rPr lang="fr-FR" sz="1400" dirty="0">
                  <a:solidFill>
                    <a:schemeClr val="bg1"/>
                  </a:solidFill>
                  <a:latin typeface="+mj-lt"/>
                  <a:ea typeface="+mn-lt"/>
                  <a:cs typeface="+mn-lt"/>
                </a:rPr>
                <a:t>c’est la durée moyenne </a:t>
              </a:r>
              <a:r>
                <a:rPr kumimoji="0" lang="fr-FR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lt"/>
                  <a:cs typeface="+mn-lt"/>
                </a:rPr>
                <a:t>des</a:t>
              </a:r>
              <a:r>
                <a:rPr lang="fr-FR" sz="1400" dirty="0">
                  <a:solidFill>
                    <a:schemeClr val="bg1"/>
                  </a:solidFill>
                  <a:latin typeface="+mj-lt"/>
                  <a:ea typeface="+mn-lt"/>
                  <a:cs typeface="+mn-lt"/>
                </a:rPr>
                <a:t> </a:t>
              </a:r>
              <a:r>
                <a:rPr kumimoji="0" lang="fr-FR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lt"/>
                  <a:cs typeface="+mn-lt"/>
                </a:rPr>
                <a:t>arrêts de </a:t>
              </a:r>
              <a:r>
                <a:rPr lang="fr-FR" sz="1400" dirty="0">
                  <a:solidFill>
                    <a:schemeClr val="bg1"/>
                  </a:solidFill>
                  <a:latin typeface="+mj-lt"/>
                  <a:ea typeface="+mn-lt"/>
                  <a:cs typeface="+mn-lt"/>
                </a:rPr>
                <a:t>plus de 30 jours</a:t>
              </a:r>
              <a:endParaRPr lang="fr-FR" sz="1400" dirty="0">
                <a:solidFill>
                  <a:schemeClr val="bg1"/>
                </a:solidFill>
                <a:latin typeface="+mj-lt"/>
                <a:cs typeface="Arial"/>
              </a:endParaRPr>
            </a:p>
          </p:txBody>
        </p:sp>
      </p:grp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9670C3B4-CD6A-6AFA-FE7B-589D2495BD67}"/>
              </a:ext>
            </a:extLst>
          </p:cNvPr>
          <p:cNvCxnSpPr>
            <a:cxnSpLocks/>
          </p:cNvCxnSpPr>
          <p:nvPr/>
        </p:nvCxnSpPr>
        <p:spPr>
          <a:xfrm flipV="1">
            <a:off x="3862784" y="1146269"/>
            <a:ext cx="889101" cy="345193"/>
          </a:xfrm>
          <a:prstGeom prst="line">
            <a:avLst/>
          </a:prstGeom>
          <a:ln w="15875" cap="rnd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DEC32559-615C-3485-FC5A-6B88BB17CBBD}"/>
              </a:ext>
            </a:extLst>
          </p:cNvPr>
          <p:cNvGrpSpPr/>
          <p:nvPr/>
        </p:nvGrpSpPr>
        <p:grpSpPr>
          <a:xfrm>
            <a:off x="4525526" y="5084181"/>
            <a:ext cx="7433406" cy="635560"/>
            <a:chOff x="5968672" y="1112343"/>
            <a:chExt cx="5787500" cy="958679"/>
          </a:xfrm>
        </p:grpSpPr>
        <p:sp>
          <p:nvSpPr>
            <p:cNvPr id="37" name="Rectangle : coins arrondis 36">
              <a:extLst>
                <a:ext uri="{FF2B5EF4-FFF2-40B4-BE49-F238E27FC236}">
                  <a16:creationId xmlns:a16="http://schemas.microsoft.com/office/drawing/2014/main" id="{DD26A9B7-71F5-AC9B-0959-8404990EE67B}"/>
                </a:ext>
              </a:extLst>
            </p:cNvPr>
            <p:cNvSpPr/>
            <p:nvPr/>
          </p:nvSpPr>
          <p:spPr>
            <a:xfrm>
              <a:off x="5968672" y="1112343"/>
              <a:ext cx="5787500" cy="95867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CEF57DDC-3901-91B9-2779-78119C182A26}"/>
                </a:ext>
              </a:extLst>
            </p:cNvPr>
            <p:cNvSpPr txBox="1"/>
            <p:nvPr/>
          </p:nvSpPr>
          <p:spPr>
            <a:xfrm>
              <a:off x="6237999" y="1261761"/>
              <a:ext cx="5140034" cy="6499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fr-FR"/>
              </a:defPPr>
              <a:lvl1pPr marR="0" lvl="0" indent="0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r>
                <a:rPr lang="fr-FR" sz="1400" dirty="0">
                  <a:latin typeface="+mj-lt"/>
                  <a:cs typeface="Poppins"/>
                </a:rPr>
                <a:t>40% </a:t>
              </a:r>
              <a:r>
                <a:rPr lang="fr-FR" sz="1400" b="0" dirty="0">
                  <a:latin typeface="+mj-lt"/>
                  <a:cs typeface="Poppins"/>
                </a:rPr>
                <a:t>des salariés des </a:t>
              </a:r>
              <a:r>
                <a:rPr lang="fr-FR" sz="1400" dirty="0">
                  <a:latin typeface="+mj-lt"/>
                  <a:cs typeface="Poppins"/>
                </a:rPr>
                <a:t>PE</a:t>
              </a:r>
              <a:r>
                <a:rPr lang="fr-FR" sz="1400" b="0" dirty="0">
                  <a:latin typeface="+mj-lt"/>
                  <a:cs typeface="Poppins"/>
                </a:rPr>
                <a:t> en 2024 (vs 37% en 2020)  et </a:t>
              </a:r>
              <a:r>
                <a:rPr lang="fr-FR" sz="1400" dirty="0">
                  <a:latin typeface="+mj-lt"/>
                  <a:cs typeface="Poppins"/>
                </a:rPr>
                <a:t>38%</a:t>
              </a:r>
              <a:r>
                <a:rPr lang="fr-FR" sz="1400" b="0" dirty="0">
                  <a:latin typeface="+mj-lt"/>
                  <a:cs typeface="Poppins"/>
                </a:rPr>
                <a:t> des salariés d’entreprises de </a:t>
              </a:r>
              <a:r>
                <a:rPr lang="fr-FR" sz="1400" dirty="0">
                  <a:latin typeface="+mj-lt"/>
                  <a:cs typeface="Poppins"/>
                </a:rPr>
                <a:t>1000 salariés et plus </a:t>
              </a:r>
              <a:r>
                <a:rPr lang="fr-FR" sz="1400" b="0" dirty="0">
                  <a:latin typeface="+mj-lt"/>
                  <a:cs typeface="Poppins"/>
                </a:rPr>
                <a:t>(vs 43% en 2020)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7F062917-C37D-92E4-1C64-21AE8AECE82F}"/>
              </a:ext>
            </a:extLst>
          </p:cNvPr>
          <p:cNvGrpSpPr/>
          <p:nvPr/>
        </p:nvGrpSpPr>
        <p:grpSpPr>
          <a:xfrm>
            <a:off x="4735843" y="746334"/>
            <a:ext cx="7201031" cy="551085"/>
            <a:chOff x="5968672" y="1112343"/>
            <a:chExt cx="5787500" cy="798108"/>
          </a:xfrm>
        </p:grpSpPr>
        <p:sp>
          <p:nvSpPr>
            <p:cNvPr id="43" name="Rectangle : coins arrondis 42">
              <a:extLst>
                <a:ext uri="{FF2B5EF4-FFF2-40B4-BE49-F238E27FC236}">
                  <a16:creationId xmlns:a16="http://schemas.microsoft.com/office/drawing/2014/main" id="{0E77396A-F313-7104-B5AE-09275E0B203C}"/>
                </a:ext>
              </a:extLst>
            </p:cNvPr>
            <p:cNvSpPr/>
            <p:nvPr/>
          </p:nvSpPr>
          <p:spPr>
            <a:xfrm>
              <a:off x="5968672" y="1112343"/>
              <a:ext cx="5787500" cy="79810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4" name="Forme libre 11">
              <a:extLst>
                <a:ext uri="{FF2B5EF4-FFF2-40B4-BE49-F238E27FC236}">
                  <a16:creationId xmlns:a16="http://schemas.microsoft.com/office/drawing/2014/main" id="{296DF5AF-CDAF-4A81-E9B5-4FFBC1979F45}"/>
                </a:ext>
              </a:extLst>
            </p:cNvPr>
            <p:cNvSpPr/>
            <p:nvPr/>
          </p:nvSpPr>
          <p:spPr>
            <a:xfrm rot="16200000">
              <a:off x="11191540" y="1390563"/>
              <a:ext cx="592780" cy="212714"/>
            </a:xfrm>
            <a:custGeom>
              <a:avLst/>
              <a:gdLst>
                <a:gd name="connsiteX0" fmla="*/ 0 w 872119"/>
                <a:gd name="connsiteY0" fmla="*/ 0 h 344015"/>
                <a:gd name="connsiteX1" fmla="*/ 437575 w 872119"/>
                <a:gd name="connsiteY1" fmla="*/ 166561 h 344015"/>
                <a:gd name="connsiteX2" fmla="*/ 875027 w 872119"/>
                <a:gd name="connsiteY2" fmla="*/ 0 h 344015"/>
                <a:gd name="connsiteX3" fmla="*/ 437575 w 872119"/>
                <a:gd name="connsiteY3" fmla="*/ 344015 h 344015"/>
                <a:gd name="connsiteX4" fmla="*/ 0 w 872119"/>
                <a:gd name="connsiteY4" fmla="*/ 0 h 34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119" h="344015">
                  <a:moveTo>
                    <a:pt x="0" y="0"/>
                  </a:moveTo>
                  <a:cubicBezTo>
                    <a:pt x="0" y="0"/>
                    <a:pt x="145026" y="166561"/>
                    <a:pt x="437575" y="166561"/>
                  </a:cubicBezTo>
                  <a:cubicBezTo>
                    <a:pt x="733440" y="166561"/>
                    <a:pt x="875027" y="0"/>
                    <a:pt x="875027" y="0"/>
                  </a:cubicBezTo>
                  <a:cubicBezTo>
                    <a:pt x="875027" y="0"/>
                    <a:pt x="796372" y="344015"/>
                    <a:pt x="437575" y="344015"/>
                  </a:cubicBezTo>
                  <a:cubicBezTo>
                    <a:pt x="90283" y="34381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rgbClr val="FF4B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2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418D7E0C-8E50-299F-F624-815426F555C4}"/>
                </a:ext>
              </a:extLst>
            </p:cNvPr>
            <p:cNvSpPr txBox="1"/>
            <p:nvPr/>
          </p:nvSpPr>
          <p:spPr>
            <a:xfrm>
              <a:off x="6304887" y="1210119"/>
              <a:ext cx="5116257" cy="6240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fr-FR"/>
              </a:defPPr>
              <a:lvl1pPr marR="0" lvl="0" indent="0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r>
                <a:rPr lang="fr-FR" sz="1400" b="0" dirty="0">
                  <a:latin typeface="+mj-lt"/>
                  <a:cs typeface="Poppins"/>
                </a:rPr>
                <a:t>45% des femmes, 47</a:t>
              </a:r>
              <a:r>
                <a:rPr lang="fr-FR" sz="1400" dirty="0">
                  <a:latin typeface="+mj-lt"/>
                  <a:cs typeface="Poppins"/>
                </a:rPr>
                <a:t>%</a:t>
              </a:r>
              <a:r>
                <a:rPr lang="fr-FR" sz="1400" b="0" dirty="0">
                  <a:latin typeface="+mj-lt"/>
                  <a:cs typeface="Poppins"/>
                </a:rPr>
                <a:t> des jeunes et </a:t>
              </a:r>
              <a:r>
                <a:rPr lang="fr-FR" sz="1400" dirty="0">
                  <a:latin typeface="+mj-lt"/>
                  <a:cs typeface="Poppins"/>
                </a:rPr>
                <a:t>53% </a:t>
              </a:r>
              <a:r>
                <a:rPr lang="fr-FR" sz="1400" b="0" dirty="0">
                  <a:latin typeface="+mj-lt"/>
                  <a:cs typeface="Poppins"/>
                </a:rPr>
                <a:t>des managers se sont vu prescrire un arrêt maladie en 2024</a:t>
              </a: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23DB4E59-8416-CD8E-4E38-3F2C9905B9EE}"/>
              </a:ext>
            </a:extLst>
          </p:cNvPr>
          <p:cNvGrpSpPr/>
          <p:nvPr/>
        </p:nvGrpSpPr>
        <p:grpSpPr>
          <a:xfrm>
            <a:off x="4987189" y="1607294"/>
            <a:ext cx="6964032" cy="558692"/>
            <a:chOff x="5967840" y="1048463"/>
            <a:chExt cx="5787500" cy="685336"/>
          </a:xfrm>
        </p:grpSpPr>
        <p:sp>
          <p:nvSpPr>
            <p:cNvPr id="47" name="Rectangle : coins arrondis 46">
              <a:extLst>
                <a:ext uri="{FF2B5EF4-FFF2-40B4-BE49-F238E27FC236}">
                  <a16:creationId xmlns:a16="http://schemas.microsoft.com/office/drawing/2014/main" id="{89A8F8F2-D090-F88F-CE1B-5D351B0C58BA}"/>
                </a:ext>
              </a:extLst>
            </p:cNvPr>
            <p:cNvSpPr/>
            <p:nvPr/>
          </p:nvSpPr>
          <p:spPr>
            <a:xfrm>
              <a:off x="5967840" y="1048463"/>
              <a:ext cx="5787500" cy="6853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Forme libre 11">
              <a:extLst>
                <a:ext uri="{FF2B5EF4-FFF2-40B4-BE49-F238E27FC236}">
                  <a16:creationId xmlns:a16="http://schemas.microsoft.com/office/drawing/2014/main" id="{B5B3ADE8-EB23-078D-476A-CAE13F1E30EA}"/>
                </a:ext>
              </a:extLst>
            </p:cNvPr>
            <p:cNvSpPr/>
            <p:nvPr/>
          </p:nvSpPr>
          <p:spPr>
            <a:xfrm rot="16200000">
              <a:off x="11224628" y="1284774"/>
              <a:ext cx="592781" cy="212714"/>
            </a:xfrm>
            <a:custGeom>
              <a:avLst/>
              <a:gdLst>
                <a:gd name="connsiteX0" fmla="*/ 0 w 872119"/>
                <a:gd name="connsiteY0" fmla="*/ 0 h 344015"/>
                <a:gd name="connsiteX1" fmla="*/ 437575 w 872119"/>
                <a:gd name="connsiteY1" fmla="*/ 166561 h 344015"/>
                <a:gd name="connsiteX2" fmla="*/ 875027 w 872119"/>
                <a:gd name="connsiteY2" fmla="*/ 0 h 344015"/>
                <a:gd name="connsiteX3" fmla="*/ 437575 w 872119"/>
                <a:gd name="connsiteY3" fmla="*/ 344015 h 344015"/>
                <a:gd name="connsiteX4" fmla="*/ 0 w 872119"/>
                <a:gd name="connsiteY4" fmla="*/ 0 h 34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119" h="344015">
                  <a:moveTo>
                    <a:pt x="0" y="0"/>
                  </a:moveTo>
                  <a:cubicBezTo>
                    <a:pt x="0" y="0"/>
                    <a:pt x="145026" y="166561"/>
                    <a:pt x="437575" y="166561"/>
                  </a:cubicBezTo>
                  <a:cubicBezTo>
                    <a:pt x="733440" y="166561"/>
                    <a:pt x="875027" y="0"/>
                    <a:pt x="875027" y="0"/>
                  </a:cubicBezTo>
                  <a:cubicBezTo>
                    <a:pt x="875027" y="0"/>
                    <a:pt x="796372" y="344015"/>
                    <a:pt x="437575" y="344015"/>
                  </a:cubicBezTo>
                  <a:cubicBezTo>
                    <a:pt x="90283" y="34381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rgbClr val="FF4B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2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12F09793-B22C-FDC7-3871-12E42E31084B}"/>
                </a:ext>
              </a:extLst>
            </p:cNvPr>
            <p:cNvSpPr txBox="1"/>
            <p:nvPr/>
          </p:nvSpPr>
          <p:spPr>
            <a:xfrm>
              <a:off x="6314701" y="1127233"/>
              <a:ext cx="5116257" cy="5285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fr-FR"/>
              </a:defPPr>
              <a:lvl1pPr marR="0" lvl="0" indent="0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r>
                <a:rPr lang="fr-FR" sz="1400" dirty="0">
                  <a:latin typeface="+mj-lt"/>
                  <a:cs typeface="Poppins"/>
                </a:rPr>
                <a:t>23 jours</a:t>
              </a:r>
              <a:r>
                <a:rPr lang="fr-FR" sz="1400" b="0" dirty="0">
                  <a:latin typeface="+mj-lt"/>
                  <a:cs typeface="Poppins"/>
                </a:rPr>
                <a:t>, c'est la durée moyenne des arrêts maladies des 50 ans et + versus 15 jours pour l'ensemble des salariés </a:t>
              </a:r>
            </a:p>
          </p:txBody>
        </p:sp>
      </p:grpSp>
      <p:sp>
        <p:nvSpPr>
          <p:cNvPr id="55" name="Ellipse 54">
            <a:extLst>
              <a:ext uri="{FF2B5EF4-FFF2-40B4-BE49-F238E27FC236}">
                <a16:creationId xmlns:a16="http://schemas.microsoft.com/office/drawing/2014/main" id="{6BE184F3-8777-F9D0-E4AC-D29ED6A3CF91}"/>
              </a:ext>
            </a:extLst>
          </p:cNvPr>
          <p:cNvSpPr/>
          <p:nvPr/>
        </p:nvSpPr>
        <p:spPr>
          <a:xfrm>
            <a:off x="3508196" y="5135720"/>
            <a:ext cx="233226" cy="233226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F348A2D2-3A3D-F364-6938-EC6CB9F8B2D0}"/>
              </a:ext>
            </a:extLst>
          </p:cNvPr>
          <p:cNvGrpSpPr/>
          <p:nvPr/>
        </p:nvGrpSpPr>
        <p:grpSpPr>
          <a:xfrm>
            <a:off x="5299055" y="2461803"/>
            <a:ext cx="6659877" cy="647676"/>
            <a:chOff x="5968672" y="1112343"/>
            <a:chExt cx="5787500" cy="798108"/>
          </a:xfrm>
        </p:grpSpPr>
        <p:sp>
          <p:nvSpPr>
            <p:cNvPr id="57" name="Rectangle : coins arrondis 56">
              <a:extLst>
                <a:ext uri="{FF2B5EF4-FFF2-40B4-BE49-F238E27FC236}">
                  <a16:creationId xmlns:a16="http://schemas.microsoft.com/office/drawing/2014/main" id="{54612493-41A3-69E4-907D-538F8D12B7E9}"/>
                </a:ext>
              </a:extLst>
            </p:cNvPr>
            <p:cNvSpPr/>
            <p:nvPr/>
          </p:nvSpPr>
          <p:spPr>
            <a:xfrm>
              <a:off x="5968672" y="1112343"/>
              <a:ext cx="5787500" cy="79810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8" name="Forme libre 11">
              <a:extLst>
                <a:ext uri="{FF2B5EF4-FFF2-40B4-BE49-F238E27FC236}">
                  <a16:creationId xmlns:a16="http://schemas.microsoft.com/office/drawing/2014/main" id="{2C61DE69-501C-04D9-446F-7B2C747FA20F}"/>
                </a:ext>
              </a:extLst>
            </p:cNvPr>
            <p:cNvSpPr/>
            <p:nvPr/>
          </p:nvSpPr>
          <p:spPr>
            <a:xfrm rot="16200000">
              <a:off x="11191540" y="1390563"/>
              <a:ext cx="592780" cy="212714"/>
            </a:xfrm>
            <a:custGeom>
              <a:avLst/>
              <a:gdLst>
                <a:gd name="connsiteX0" fmla="*/ 0 w 872119"/>
                <a:gd name="connsiteY0" fmla="*/ 0 h 344015"/>
                <a:gd name="connsiteX1" fmla="*/ 437575 w 872119"/>
                <a:gd name="connsiteY1" fmla="*/ 166561 h 344015"/>
                <a:gd name="connsiteX2" fmla="*/ 875027 w 872119"/>
                <a:gd name="connsiteY2" fmla="*/ 0 h 344015"/>
                <a:gd name="connsiteX3" fmla="*/ 437575 w 872119"/>
                <a:gd name="connsiteY3" fmla="*/ 344015 h 344015"/>
                <a:gd name="connsiteX4" fmla="*/ 0 w 872119"/>
                <a:gd name="connsiteY4" fmla="*/ 0 h 34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119" h="344015">
                  <a:moveTo>
                    <a:pt x="0" y="0"/>
                  </a:moveTo>
                  <a:cubicBezTo>
                    <a:pt x="0" y="0"/>
                    <a:pt x="145026" y="166561"/>
                    <a:pt x="437575" y="166561"/>
                  </a:cubicBezTo>
                  <a:cubicBezTo>
                    <a:pt x="733440" y="166561"/>
                    <a:pt x="875027" y="0"/>
                    <a:pt x="875027" y="0"/>
                  </a:cubicBezTo>
                  <a:cubicBezTo>
                    <a:pt x="875027" y="0"/>
                    <a:pt x="796372" y="344015"/>
                    <a:pt x="437575" y="344015"/>
                  </a:cubicBezTo>
                  <a:cubicBezTo>
                    <a:pt x="90283" y="34381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rgbClr val="FF4B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2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DFC53E64-EC61-0D57-4B49-2CABE800DAB3}"/>
                </a:ext>
              </a:extLst>
            </p:cNvPr>
            <p:cNvSpPr txBox="1"/>
            <p:nvPr/>
          </p:nvSpPr>
          <p:spPr>
            <a:xfrm>
              <a:off x="6195589" y="1257452"/>
              <a:ext cx="5116259" cy="47787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fr-FR" sz="1400" b="1" dirty="0">
                  <a:solidFill>
                    <a:schemeClr val="bg1"/>
                  </a:solidFill>
                  <a:latin typeface="+mj-lt"/>
                  <a:cs typeface="Arial"/>
                </a:rPr>
                <a:t>64%</a:t>
              </a:r>
              <a:r>
                <a:rPr lang="fr-FR" sz="1400" dirty="0">
                  <a:solidFill>
                    <a:schemeClr val="bg1"/>
                  </a:solidFill>
                  <a:latin typeface="+mj-lt"/>
                  <a:cs typeface="Arial"/>
                </a:rPr>
                <a:t> des salariés ont déclaré une situation de fragilité sociale </a:t>
              </a:r>
              <a:br>
                <a:rPr lang="fr-FR" sz="1400" dirty="0">
                  <a:solidFill>
                    <a:schemeClr val="bg1"/>
                  </a:solidFill>
                  <a:latin typeface="+mj-lt"/>
                  <a:cs typeface="Arial"/>
                </a:rPr>
              </a:br>
              <a:r>
                <a:rPr lang="fr-FR" sz="1400" dirty="0">
                  <a:solidFill>
                    <a:schemeClr val="bg1"/>
                  </a:solidFill>
                  <a:latin typeface="+mj-lt"/>
                  <a:cs typeface="Arial"/>
                </a:rPr>
                <a:t>Plus d’1 salarié aidant sur 2 a eu au moins un arrêt prescrit en 2024</a:t>
              </a:r>
              <a:endParaRPr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/>
              </a:endParaRPr>
            </a:p>
          </p:txBody>
        </p:sp>
      </p:grpSp>
      <p:sp>
        <p:nvSpPr>
          <p:cNvPr id="60" name="Ellipse 59">
            <a:extLst>
              <a:ext uri="{FF2B5EF4-FFF2-40B4-BE49-F238E27FC236}">
                <a16:creationId xmlns:a16="http://schemas.microsoft.com/office/drawing/2014/main" id="{3650CC0E-1A84-DC03-914F-8ACCA4A9F52E}"/>
              </a:ext>
            </a:extLst>
          </p:cNvPr>
          <p:cNvSpPr/>
          <p:nvPr/>
        </p:nvSpPr>
        <p:spPr>
          <a:xfrm>
            <a:off x="4144126" y="2152895"/>
            <a:ext cx="233226" cy="233226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ACAD5D6-FED8-B572-45E3-3919C81057B9}"/>
              </a:ext>
            </a:extLst>
          </p:cNvPr>
          <p:cNvCxnSpPr>
            <a:cxnSpLocks/>
          </p:cNvCxnSpPr>
          <p:nvPr/>
        </p:nvCxnSpPr>
        <p:spPr>
          <a:xfrm flipV="1">
            <a:off x="4408885" y="1951388"/>
            <a:ext cx="546743" cy="226786"/>
          </a:xfrm>
          <a:prstGeom prst="line">
            <a:avLst/>
          </a:prstGeom>
          <a:ln w="15875" cap="rnd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7CC4928-486B-EB35-F118-57FD95683E7B}"/>
              </a:ext>
            </a:extLst>
          </p:cNvPr>
          <p:cNvCxnSpPr>
            <a:cxnSpLocks/>
          </p:cNvCxnSpPr>
          <p:nvPr/>
        </p:nvCxnSpPr>
        <p:spPr>
          <a:xfrm>
            <a:off x="4341164" y="4638645"/>
            <a:ext cx="509375" cy="42167"/>
          </a:xfrm>
          <a:prstGeom prst="line">
            <a:avLst/>
          </a:prstGeom>
          <a:ln w="15875" cap="rnd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734E6106-E5AE-B2B7-F9F4-E62FEA2E1FE7}"/>
              </a:ext>
            </a:extLst>
          </p:cNvPr>
          <p:cNvSpPr/>
          <p:nvPr/>
        </p:nvSpPr>
        <p:spPr>
          <a:xfrm>
            <a:off x="4017118" y="4447586"/>
            <a:ext cx="233226" cy="233226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E491A44-036E-7735-E08F-5CA5B946E273}"/>
              </a:ext>
            </a:extLst>
          </p:cNvPr>
          <p:cNvGrpSpPr/>
          <p:nvPr/>
        </p:nvGrpSpPr>
        <p:grpSpPr>
          <a:xfrm>
            <a:off x="4835985" y="4257984"/>
            <a:ext cx="7122947" cy="612011"/>
            <a:chOff x="5968672" y="1112343"/>
            <a:chExt cx="5787500" cy="798108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771F9C23-DEEF-3F18-F1AC-12F88971BB4D}"/>
                </a:ext>
              </a:extLst>
            </p:cNvPr>
            <p:cNvSpPr/>
            <p:nvPr/>
          </p:nvSpPr>
          <p:spPr>
            <a:xfrm>
              <a:off x="5968672" y="1112343"/>
              <a:ext cx="5787500" cy="79810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69058440-6110-BE82-2ED1-B61857491E63}"/>
                </a:ext>
              </a:extLst>
            </p:cNvPr>
            <p:cNvSpPr/>
            <p:nvPr/>
          </p:nvSpPr>
          <p:spPr>
            <a:xfrm rot="16200000">
              <a:off x="11191540" y="1390563"/>
              <a:ext cx="592780" cy="212714"/>
            </a:xfrm>
            <a:custGeom>
              <a:avLst/>
              <a:gdLst>
                <a:gd name="connsiteX0" fmla="*/ 0 w 872119"/>
                <a:gd name="connsiteY0" fmla="*/ 0 h 344015"/>
                <a:gd name="connsiteX1" fmla="*/ 437575 w 872119"/>
                <a:gd name="connsiteY1" fmla="*/ 166561 h 344015"/>
                <a:gd name="connsiteX2" fmla="*/ 875027 w 872119"/>
                <a:gd name="connsiteY2" fmla="*/ 0 h 344015"/>
                <a:gd name="connsiteX3" fmla="*/ 437575 w 872119"/>
                <a:gd name="connsiteY3" fmla="*/ 344015 h 344015"/>
                <a:gd name="connsiteX4" fmla="*/ 0 w 872119"/>
                <a:gd name="connsiteY4" fmla="*/ 0 h 34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119" h="344015">
                  <a:moveTo>
                    <a:pt x="0" y="0"/>
                  </a:moveTo>
                  <a:cubicBezTo>
                    <a:pt x="0" y="0"/>
                    <a:pt x="145026" y="166561"/>
                    <a:pt x="437575" y="166561"/>
                  </a:cubicBezTo>
                  <a:cubicBezTo>
                    <a:pt x="733440" y="166561"/>
                    <a:pt x="875027" y="0"/>
                    <a:pt x="875027" y="0"/>
                  </a:cubicBezTo>
                  <a:cubicBezTo>
                    <a:pt x="875027" y="0"/>
                    <a:pt x="796372" y="344015"/>
                    <a:pt x="437575" y="344015"/>
                  </a:cubicBezTo>
                  <a:cubicBezTo>
                    <a:pt x="90283" y="34381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rgbClr val="FF4B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2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908EAE3-448A-7446-42A5-51CEBAEBADA6}"/>
                </a:ext>
              </a:extLst>
            </p:cNvPr>
            <p:cNvSpPr txBox="1"/>
            <p:nvPr/>
          </p:nvSpPr>
          <p:spPr>
            <a:xfrm>
              <a:off x="6067965" y="1287663"/>
              <a:ext cx="5416075" cy="3210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fr-FR" sz="1600" b="1">
                  <a:solidFill>
                    <a:srgbClr val="FF4B33"/>
                  </a:solidFill>
                  <a:latin typeface="+mj-lt"/>
                  <a:ea typeface="+mn-lt"/>
                  <a:cs typeface="+mn-lt"/>
                </a:rPr>
                <a:t> </a:t>
              </a:r>
              <a:endParaRPr lang="fr-FR" sz="1400">
                <a:solidFill>
                  <a:schemeClr val="bg1"/>
                </a:solidFill>
                <a:latin typeface="+mj-lt"/>
                <a:cs typeface="Arial"/>
              </a:endParaRP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472A031A-8119-22F6-E3D0-2D6E4562B0B4}"/>
              </a:ext>
            </a:extLst>
          </p:cNvPr>
          <p:cNvSpPr txBox="1"/>
          <p:nvPr/>
        </p:nvSpPr>
        <p:spPr>
          <a:xfrm>
            <a:off x="5154175" y="4337444"/>
            <a:ext cx="6605568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fr-FR" sz="1400" dirty="0">
                <a:latin typeface="+mj-lt"/>
                <a:cs typeface="Poppins"/>
              </a:rPr>
              <a:t>25% </a:t>
            </a:r>
            <a:r>
              <a:rPr lang="fr-FR" sz="1400" b="0" dirty="0">
                <a:latin typeface="+mj-lt"/>
                <a:cs typeface="Poppins"/>
              </a:rPr>
              <a:t>des arrêts longs liés aux troubles psy en 2024 vs </a:t>
            </a:r>
            <a:r>
              <a:rPr lang="fr-FR" sz="1400" dirty="0">
                <a:latin typeface="+mj-lt"/>
                <a:cs typeface="Poppins"/>
              </a:rPr>
              <a:t>14%</a:t>
            </a:r>
            <a:r>
              <a:rPr lang="fr-FR" sz="1400" b="0" dirty="0">
                <a:latin typeface="+mj-lt"/>
                <a:cs typeface="Poppins"/>
              </a:rPr>
              <a:t> en 2020</a:t>
            </a:r>
            <a:br>
              <a:rPr lang="fr-FR" sz="1400" b="0" dirty="0">
                <a:latin typeface="+mj-lt"/>
                <a:cs typeface="Poppins"/>
              </a:rPr>
            </a:br>
            <a:r>
              <a:rPr lang="fr-FR" sz="1400" dirty="0">
                <a:latin typeface="+mj-lt"/>
                <a:cs typeface="Poppins"/>
              </a:rPr>
              <a:t>30%</a:t>
            </a:r>
            <a:r>
              <a:rPr lang="fr-FR" sz="1400" b="0" dirty="0">
                <a:latin typeface="+mj-lt"/>
                <a:cs typeface="Poppins"/>
              </a:rPr>
              <a:t> des arrêts longs liés à des accidents et traumatismes vs 28% en 2020</a:t>
            </a:r>
            <a:endParaRPr lang="fr-FR" sz="1400" dirty="0">
              <a:latin typeface="+mj-lt"/>
              <a:cs typeface="Poppins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B7E1AD6-34A1-1BA6-54D1-68CBC3D68A39}"/>
              </a:ext>
            </a:extLst>
          </p:cNvPr>
          <p:cNvSpPr/>
          <p:nvPr/>
        </p:nvSpPr>
        <p:spPr>
          <a:xfrm>
            <a:off x="4517815" y="5890821"/>
            <a:ext cx="7433406" cy="55691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0D16160-3C84-707B-BDF9-1A40F14549A9}"/>
              </a:ext>
            </a:extLst>
          </p:cNvPr>
          <p:cNvSpPr txBox="1"/>
          <p:nvPr/>
        </p:nvSpPr>
        <p:spPr>
          <a:xfrm>
            <a:off x="4926061" y="5949013"/>
            <a:ext cx="6601807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fr-FR" sz="1400" b="0" dirty="0">
                <a:latin typeface="+mj-lt"/>
                <a:cs typeface="Poppins"/>
              </a:rPr>
              <a:t>Secteur de la </a:t>
            </a:r>
            <a:r>
              <a:rPr lang="fr-FR" sz="1400" dirty="0">
                <a:latin typeface="+mj-lt"/>
                <a:cs typeface="Poppins"/>
              </a:rPr>
              <a:t>santé</a:t>
            </a:r>
            <a:r>
              <a:rPr lang="fr-FR" sz="1400" b="0" dirty="0">
                <a:latin typeface="+mj-lt"/>
                <a:cs typeface="Poppins"/>
              </a:rPr>
              <a:t> (53%) de </a:t>
            </a:r>
            <a:r>
              <a:rPr lang="fr-FR" sz="1400" dirty="0">
                <a:latin typeface="+mj-lt"/>
                <a:cs typeface="Poppins"/>
              </a:rPr>
              <a:t>l’industrie</a:t>
            </a:r>
            <a:r>
              <a:rPr lang="fr-FR" sz="1400" b="0" dirty="0">
                <a:latin typeface="+mj-lt"/>
                <a:cs typeface="Poppins"/>
              </a:rPr>
              <a:t> (44%) toujours les plus touchés</a:t>
            </a:r>
            <a:br>
              <a:rPr lang="fr-FR" sz="1400" b="0">
                <a:latin typeface="+mj-lt"/>
                <a:cs typeface="Poppins"/>
              </a:rPr>
            </a:br>
            <a:r>
              <a:rPr lang="fr-FR" sz="1400" b="0">
                <a:latin typeface="+mj-lt"/>
                <a:cs typeface="Poppins"/>
              </a:rPr>
              <a:t>Et  </a:t>
            </a:r>
            <a:r>
              <a:rPr lang="fr-FR" sz="1400" dirty="0">
                <a:latin typeface="+mj-lt"/>
                <a:cs typeface="Poppins"/>
              </a:rPr>
              <a:t>BTP</a:t>
            </a:r>
            <a:r>
              <a:rPr lang="fr-FR" sz="1400" b="0" dirty="0">
                <a:latin typeface="+mj-lt"/>
                <a:cs typeface="Poppins"/>
              </a:rPr>
              <a:t>/Construction (48%) en hausse</a:t>
            </a:r>
            <a:endParaRPr lang="fr-FR" sz="1400" dirty="0">
              <a:latin typeface="+mj-lt"/>
              <a:cs typeface="Poppins"/>
            </a:endParaRP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697F34D3-4CAD-74AC-D925-4AA0225C86BE}"/>
              </a:ext>
            </a:extLst>
          </p:cNvPr>
          <p:cNvCxnSpPr>
            <a:cxnSpLocks/>
          </p:cNvCxnSpPr>
          <p:nvPr/>
        </p:nvCxnSpPr>
        <p:spPr>
          <a:xfrm>
            <a:off x="3116147" y="5835315"/>
            <a:ext cx="1457682" cy="233218"/>
          </a:xfrm>
          <a:prstGeom prst="line">
            <a:avLst/>
          </a:prstGeom>
          <a:ln w="15875" cap="rnd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>
            <a:extLst>
              <a:ext uri="{FF2B5EF4-FFF2-40B4-BE49-F238E27FC236}">
                <a16:creationId xmlns:a16="http://schemas.microsoft.com/office/drawing/2014/main" id="{FFC5C451-7663-B3A4-102B-59FCE4FF4608}"/>
              </a:ext>
            </a:extLst>
          </p:cNvPr>
          <p:cNvSpPr/>
          <p:nvPr/>
        </p:nvSpPr>
        <p:spPr>
          <a:xfrm>
            <a:off x="2853040" y="5605017"/>
            <a:ext cx="233226" cy="233226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7" name="Forme libre 11">
            <a:extLst>
              <a:ext uri="{FF2B5EF4-FFF2-40B4-BE49-F238E27FC236}">
                <a16:creationId xmlns:a16="http://schemas.microsoft.com/office/drawing/2014/main" id="{A36332DC-3AE6-6D82-C679-AA7A182CB995}"/>
              </a:ext>
            </a:extLst>
          </p:cNvPr>
          <p:cNvSpPr/>
          <p:nvPr/>
        </p:nvSpPr>
        <p:spPr>
          <a:xfrm rot="16200000">
            <a:off x="11382387" y="5277631"/>
            <a:ext cx="483240" cy="255956"/>
          </a:xfrm>
          <a:custGeom>
            <a:avLst/>
            <a:gdLst>
              <a:gd name="connsiteX0" fmla="*/ 0 w 872119"/>
              <a:gd name="connsiteY0" fmla="*/ 0 h 344015"/>
              <a:gd name="connsiteX1" fmla="*/ 437575 w 872119"/>
              <a:gd name="connsiteY1" fmla="*/ 166561 h 344015"/>
              <a:gd name="connsiteX2" fmla="*/ 875027 w 872119"/>
              <a:gd name="connsiteY2" fmla="*/ 0 h 344015"/>
              <a:gd name="connsiteX3" fmla="*/ 437575 w 872119"/>
              <a:gd name="connsiteY3" fmla="*/ 344015 h 344015"/>
              <a:gd name="connsiteX4" fmla="*/ 0 w 872119"/>
              <a:gd name="connsiteY4" fmla="*/ 0 h 34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119" h="344015">
                <a:moveTo>
                  <a:pt x="0" y="0"/>
                </a:moveTo>
                <a:cubicBezTo>
                  <a:pt x="0" y="0"/>
                  <a:pt x="145026" y="166561"/>
                  <a:pt x="437575" y="166561"/>
                </a:cubicBezTo>
                <a:cubicBezTo>
                  <a:pt x="733440" y="166561"/>
                  <a:pt x="875027" y="0"/>
                  <a:pt x="875027" y="0"/>
                </a:cubicBezTo>
                <a:cubicBezTo>
                  <a:pt x="875027" y="0"/>
                  <a:pt x="796372" y="344015"/>
                  <a:pt x="437575" y="344015"/>
                </a:cubicBezTo>
                <a:cubicBezTo>
                  <a:pt x="90283" y="343811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" cap="flat">
            <a:solidFill>
              <a:srgbClr val="FF4B33"/>
            </a:solidFill>
            <a:prstDash val="solid"/>
            <a:miter/>
          </a:ln>
        </p:spPr>
        <p:txBody>
          <a:bodyPr rtlCol="0" anchor="ctr"/>
          <a:lstStyle/>
          <a:p>
            <a:endParaRPr lang="fr-FR" sz="1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8" name="Forme libre 11">
            <a:extLst>
              <a:ext uri="{FF2B5EF4-FFF2-40B4-BE49-F238E27FC236}">
                <a16:creationId xmlns:a16="http://schemas.microsoft.com/office/drawing/2014/main" id="{04B61584-3297-F60F-EF06-8792514034BE}"/>
              </a:ext>
            </a:extLst>
          </p:cNvPr>
          <p:cNvSpPr/>
          <p:nvPr/>
        </p:nvSpPr>
        <p:spPr>
          <a:xfrm rot="16200000">
            <a:off x="11421668" y="6040129"/>
            <a:ext cx="458354" cy="245950"/>
          </a:xfrm>
          <a:custGeom>
            <a:avLst/>
            <a:gdLst>
              <a:gd name="connsiteX0" fmla="*/ 0 w 872119"/>
              <a:gd name="connsiteY0" fmla="*/ 0 h 344015"/>
              <a:gd name="connsiteX1" fmla="*/ 437575 w 872119"/>
              <a:gd name="connsiteY1" fmla="*/ 166561 h 344015"/>
              <a:gd name="connsiteX2" fmla="*/ 875027 w 872119"/>
              <a:gd name="connsiteY2" fmla="*/ 0 h 344015"/>
              <a:gd name="connsiteX3" fmla="*/ 437575 w 872119"/>
              <a:gd name="connsiteY3" fmla="*/ 344015 h 344015"/>
              <a:gd name="connsiteX4" fmla="*/ 0 w 872119"/>
              <a:gd name="connsiteY4" fmla="*/ 0 h 34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119" h="344015">
                <a:moveTo>
                  <a:pt x="0" y="0"/>
                </a:moveTo>
                <a:cubicBezTo>
                  <a:pt x="0" y="0"/>
                  <a:pt x="145026" y="166561"/>
                  <a:pt x="437575" y="166561"/>
                </a:cubicBezTo>
                <a:cubicBezTo>
                  <a:pt x="733440" y="166561"/>
                  <a:pt x="875027" y="0"/>
                  <a:pt x="875027" y="0"/>
                </a:cubicBezTo>
                <a:cubicBezTo>
                  <a:pt x="875027" y="0"/>
                  <a:pt x="796372" y="344015"/>
                  <a:pt x="437575" y="344015"/>
                </a:cubicBezTo>
                <a:cubicBezTo>
                  <a:pt x="90283" y="343811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" cap="flat">
            <a:solidFill>
              <a:srgbClr val="FF4B33"/>
            </a:solidFill>
            <a:prstDash val="solid"/>
            <a:miter/>
          </a:ln>
        </p:spPr>
        <p:txBody>
          <a:bodyPr rtlCol="0" anchor="ctr"/>
          <a:lstStyle/>
          <a:p>
            <a:endParaRPr lang="fr-FR" sz="12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481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34472F-011A-4399-5996-8F65B135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76E7A-8D0A-8E48-8DB3-ADA19FDD7FCC}" type="slidenum">
              <a:rPr lang="fr-FR" smtClean="0"/>
              <a:pPr/>
              <a:t>3</a:t>
            </a:fld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46B67E6-00F4-3D46-FBCE-13692E4DA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7044193">
            <a:off x="989015" y="1985940"/>
            <a:ext cx="1817430" cy="1958262"/>
            <a:chOff x="3244588" y="3756264"/>
            <a:chExt cx="2215878" cy="204134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" name="Ellipse 15">
              <a:extLst>
                <a:ext uri="{FF2B5EF4-FFF2-40B4-BE49-F238E27FC236}">
                  <a16:creationId xmlns:a16="http://schemas.microsoft.com/office/drawing/2014/main" id="{392DDD55-2759-B0E8-5222-45D22040F5B8}"/>
                </a:ext>
              </a:extLst>
            </p:cNvPr>
            <p:cNvSpPr/>
            <p:nvPr/>
          </p:nvSpPr>
          <p:spPr>
            <a:xfrm>
              <a:off x="3244588" y="3896229"/>
              <a:ext cx="2215878" cy="1901378"/>
            </a:xfrm>
            <a:custGeom>
              <a:avLst/>
              <a:gdLst>
                <a:gd name="connsiteX0" fmla="*/ 0 w 2360402"/>
                <a:gd name="connsiteY0" fmla="*/ 1098550 h 2197100"/>
                <a:gd name="connsiteX1" fmla="*/ 1180201 w 2360402"/>
                <a:gd name="connsiteY1" fmla="*/ 0 h 2197100"/>
                <a:gd name="connsiteX2" fmla="*/ 2360402 w 2360402"/>
                <a:gd name="connsiteY2" fmla="*/ 1098550 h 2197100"/>
                <a:gd name="connsiteX3" fmla="*/ 1180201 w 2360402"/>
                <a:gd name="connsiteY3" fmla="*/ 2197100 h 2197100"/>
                <a:gd name="connsiteX4" fmla="*/ 0 w 2360402"/>
                <a:gd name="connsiteY4" fmla="*/ 1098550 h 2197100"/>
                <a:gd name="connsiteX0" fmla="*/ 0 w 2226587"/>
                <a:gd name="connsiteY0" fmla="*/ 1098550 h 2197100"/>
                <a:gd name="connsiteX1" fmla="*/ 1046386 w 2226587"/>
                <a:gd name="connsiteY1" fmla="*/ 0 h 2197100"/>
                <a:gd name="connsiteX2" fmla="*/ 2226587 w 2226587"/>
                <a:gd name="connsiteY2" fmla="*/ 1098550 h 2197100"/>
                <a:gd name="connsiteX3" fmla="*/ 1046386 w 2226587"/>
                <a:gd name="connsiteY3" fmla="*/ 2197100 h 2197100"/>
                <a:gd name="connsiteX4" fmla="*/ 0 w 2226587"/>
                <a:gd name="connsiteY4" fmla="*/ 1098550 h 2197100"/>
                <a:gd name="connsiteX0" fmla="*/ 1849 w 2228436"/>
                <a:gd name="connsiteY0" fmla="*/ 1098550 h 2197100"/>
                <a:gd name="connsiteX1" fmla="*/ 1048235 w 2228436"/>
                <a:gd name="connsiteY1" fmla="*/ 0 h 2197100"/>
                <a:gd name="connsiteX2" fmla="*/ 2228436 w 2228436"/>
                <a:gd name="connsiteY2" fmla="*/ 1098550 h 2197100"/>
                <a:gd name="connsiteX3" fmla="*/ 1048235 w 2228436"/>
                <a:gd name="connsiteY3" fmla="*/ 2197100 h 2197100"/>
                <a:gd name="connsiteX4" fmla="*/ 1849 w 2228436"/>
                <a:gd name="connsiteY4" fmla="*/ 1098550 h 2197100"/>
                <a:gd name="connsiteX0" fmla="*/ 1849 w 2229651"/>
                <a:gd name="connsiteY0" fmla="*/ 1098550 h 2197100"/>
                <a:gd name="connsiteX1" fmla="*/ 1048235 w 2229651"/>
                <a:gd name="connsiteY1" fmla="*/ 0 h 2197100"/>
                <a:gd name="connsiteX2" fmla="*/ 2228436 w 2229651"/>
                <a:gd name="connsiteY2" fmla="*/ 1098550 h 2197100"/>
                <a:gd name="connsiteX3" fmla="*/ 1048235 w 2229651"/>
                <a:gd name="connsiteY3" fmla="*/ 2197100 h 2197100"/>
                <a:gd name="connsiteX4" fmla="*/ 1849 w 2229651"/>
                <a:gd name="connsiteY4" fmla="*/ 1098550 h 2197100"/>
                <a:gd name="connsiteX0" fmla="*/ 0 w 2227802"/>
                <a:gd name="connsiteY0" fmla="*/ 577045 h 1675595"/>
                <a:gd name="connsiteX1" fmla="*/ 1046386 w 2227802"/>
                <a:gd name="connsiteY1" fmla="*/ 241 h 1675595"/>
                <a:gd name="connsiteX2" fmla="*/ 2226587 w 2227802"/>
                <a:gd name="connsiteY2" fmla="*/ 577045 h 1675595"/>
                <a:gd name="connsiteX3" fmla="*/ 1046386 w 2227802"/>
                <a:gd name="connsiteY3" fmla="*/ 1675595 h 1675595"/>
                <a:gd name="connsiteX4" fmla="*/ 0 w 2227802"/>
                <a:gd name="connsiteY4" fmla="*/ 577045 h 1675595"/>
                <a:gd name="connsiteX0" fmla="*/ 9198 w 2237000"/>
                <a:gd name="connsiteY0" fmla="*/ 1023247 h 2121797"/>
                <a:gd name="connsiteX1" fmla="*/ 641414 w 2237000"/>
                <a:gd name="connsiteY1" fmla="*/ 0 h 2121797"/>
                <a:gd name="connsiteX2" fmla="*/ 2235785 w 2237000"/>
                <a:gd name="connsiteY2" fmla="*/ 1023247 h 2121797"/>
                <a:gd name="connsiteX3" fmla="*/ 1055584 w 2237000"/>
                <a:gd name="connsiteY3" fmla="*/ 2121797 h 2121797"/>
                <a:gd name="connsiteX4" fmla="*/ 9198 w 2237000"/>
                <a:gd name="connsiteY4" fmla="*/ 1023247 h 2121797"/>
                <a:gd name="connsiteX0" fmla="*/ 9198 w 2237000"/>
                <a:gd name="connsiteY0" fmla="*/ 1152511 h 2251061"/>
                <a:gd name="connsiteX1" fmla="*/ 641414 w 2237000"/>
                <a:gd name="connsiteY1" fmla="*/ 129264 h 2251061"/>
                <a:gd name="connsiteX2" fmla="*/ 642717 w 2237000"/>
                <a:gd name="connsiteY2" fmla="*/ 126858 h 2251061"/>
                <a:gd name="connsiteX3" fmla="*/ 2235785 w 2237000"/>
                <a:gd name="connsiteY3" fmla="*/ 1152511 h 2251061"/>
                <a:gd name="connsiteX4" fmla="*/ 1055584 w 2237000"/>
                <a:gd name="connsiteY4" fmla="*/ 2251061 h 2251061"/>
                <a:gd name="connsiteX5" fmla="*/ 9198 w 2237000"/>
                <a:gd name="connsiteY5" fmla="*/ 1152511 h 2251061"/>
                <a:gd name="connsiteX0" fmla="*/ 6905 w 2234707"/>
                <a:gd name="connsiteY0" fmla="*/ 1029384 h 2127934"/>
                <a:gd name="connsiteX1" fmla="*/ 639121 w 2234707"/>
                <a:gd name="connsiteY1" fmla="*/ 6137 h 2127934"/>
                <a:gd name="connsiteX2" fmla="*/ 1420353 w 2234707"/>
                <a:gd name="connsiteY2" fmla="*/ 622296 h 2127934"/>
                <a:gd name="connsiteX3" fmla="*/ 2233492 w 2234707"/>
                <a:gd name="connsiteY3" fmla="*/ 1029384 h 2127934"/>
                <a:gd name="connsiteX4" fmla="*/ 1053291 w 2234707"/>
                <a:gd name="connsiteY4" fmla="*/ 2127934 h 2127934"/>
                <a:gd name="connsiteX5" fmla="*/ 6905 w 2234707"/>
                <a:gd name="connsiteY5" fmla="*/ 1029384 h 2127934"/>
                <a:gd name="connsiteX0" fmla="*/ 7010 w 2234812"/>
                <a:gd name="connsiteY0" fmla="*/ 1034908 h 2133458"/>
                <a:gd name="connsiteX1" fmla="*/ 639226 w 2234812"/>
                <a:gd name="connsiteY1" fmla="*/ 11661 h 2133458"/>
                <a:gd name="connsiteX2" fmla="*/ 1468867 w 2234812"/>
                <a:gd name="connsiteY2" fmla="*/ 514865 h 2133458"/>
                <a:gd name="connsiteX3" fmla="*/ 2233597 w 2234812"/>
                <a:gd name="connsiteY3" fmla="*/ 1034908 h 2133458"/>
                <a:gd name="connsiteX4" fmla="*/ 1053396 w 2234812"/>
                <a:gd name="connsiteY4" fmla="*/ 2133458 h 2133458"/>
                <a:gd name="connsiteX5" fmla="*/ 7010 w 2234812"/>
                <a:gd name="connsiteY5" fmla="*/ 1034908 h 2133458"/>
                <a:gd name="connsiteX0" fmla="*/ 7010 w 2234812"/>
                <a:gd name="connsiteY0" fmla="*/ 1034908 h 2133458"/>
                <a:gd name="connsiteX1" fmla="*/ 639226 w 2234812"/>
                <a:gd name="connsiteY1" fmla="*/ 11661 h 2133458"/>
                <a:gd name="connsiteX2" fmla="*/ 1468867 w 2234812"/>
                <a:gd name="connsiteY2" fmla="*/ 514865 h 2133458"/>
                <a:gd name="connsiteX3" fmla="*/ 2233597 w 2234812"/>
                <a:gd name="connsiteY3" fmla="*/ 1034908 h 2133458"/>
                <a:gd name="connsiteX4" fmla="*/ 1053396 w 2234812"/>
                <a:gd name="connsiteY4" fmla="*/ 2133458 h 2133458"/>
                <a:gd name="connsiteX5" fmla="*/ 7010 w 2234812"/>
                <a:gd name="connsiteY5" fmla="*/ 1034908 h 2133458"/>
                <a:gd name="connsiteX0" fmla="*/ 6905 w 2234707"/>
                <a:gd name="connsiteY0" fmla="*/ 1027266 h 2125816"/>
                <a:gd name="connsiteX1" fmla="*/ 639121 w 2234707"/>
                <a:gd name="connsiteY1" fmla="*/ 4019 h 2125816"/>
                <a:gd name="connsiteX2" fmla="*/ 1420353 w 2234707"/>
                <a:gd name="connsiteY2" fmla="*/ 684725 h 2125816"/>
                <a:gd name="connsiteX3" fmla="*/ 2233492 w 2234707"/>
                <a:gd name="connsiteY3" fmla="*/ 1027266 h 2125816"/>
                <a:gd name="connsiteX4" fmla="*/ 1053291 w 2234707"/>
                <a:gd name="connsiteY4" fmla="*/ 2125816 h 2125816"/>
                <a:gd name="connsiteX5" fmla="*/ 6905 w 2234707"/>
                <a:gd name="connsiteY5" fmla="*/ 1027266 h 2125816"/>
                <a:gd name="connsiteX0" fmla="*/ 7094 w 2234896"/>
                <a:gd name="connsiteY0" fmla="*/ 1032481 h 2131031"/>
                <a:gd name="connsiteX1" fmla="*/ 639310 w 2234896"/>
                <a:gd name="connsiteY1" fmla="*/ 9234 h 2131031"/>
                <a:gd name="connsiteX2" fmla="*/ 1506603 w 2234896"/>
                <a:gd name="connsiteY2" fmla="*/ 555469 h 2131031"/>
                <a:gd name="connsiteX3" fmla="*/ 2233681 w 2234896"/>
                <a:gd name="connsiteY3" fmla="*/ 1032481 h 2131031"/>
                <a:gd name="connsiteX4" fmla="*/ 1053480 w 2234896"/>
                <a:gd name="connsiteY4" fmla="*/ 2131031 h 2131031"/>
                <a:gd name="connsiteX5" fmla="*/ 7094 w 2234896"/>
                <a:gd name="connsiteY5" fmla="*/ 1032481 h 2131031"/>
                <a:gd name="connsiteX0" fmla="*/ 7094 w 2234896"/>
                <a:gd name="connsiteY0" fmla="*/ 1032481 h 2131031"/>
                <a:gd name="connsiteX1" fmla="*/ 639310 w 2234896"/>
                <a:gd name="connsiteY1" fmla="*/ 9234 h 2131031"/>
                <a:gd name="connsiteX2" fmla="*/ 1506603 w 2234896"/>
                <a:gd name="connsiteY2" fmla="*/ 555469 h 2131031"/>
                <a:gd name="connsiteX3" fmla="*/ 2233681 w 2234896"/>
                <a:gd name="connsiteY3" fmla="*/ 1032481 h 2131031"/>
                <a:gd name="connsiteX4" fmla="*/ 1053480 w 2234896"/>
                <a:gd name="connsiteY4" fmla="*/ 2131031 h 2131031"/>
                <a:gd name="connsiteX5" fmla="*/ 7094 w 2234896"/>
                <a:gd name="connsiteY5" fmla="*/ 1032481 h 2131031"/>
                <a:gd name="connsiteX0" fmla="*/ 7094 w 2234896"/>
                <a:gd name="connsiteY0" fmla="*/ 1032481 h 2131031"/>
                <a:gd name="connsiteX1" fmla="*/ 639310 w 2234896"/>
                <a:gd name="connsiteY1" fmla="*/ 9234 h 2131031"/>
                <a:gd name="connsiteX2" fmla="*/ 1506603 w 2234896"/>
                <a:gd name="connsiteY2" fmla="*/ 555469 h 2131031"/>
                <a:gd name="connsiteX3" fmla="*/ 2233681 w 2234896"/>
                <a:gd name="connsiteY3" fmla="*/ 1032481 h 2131031"/>
                <a:gd name="connsiteX4" fmla="*/ 1053480 w 2234896"/>
                <a:gd name="connsiteY4" fmla="*/ 2131031 h 2131031"/>
                <a:gd name="connsiteX5" fmla="*/ 7094 w 2234896"/>
                <a:gd name="connsiteY5" fmla="*/ 1032481 h 2131031"/>
                <a:gd name="connsiteX0" fmla="*/ 7094 w 2234896"/>
                <a:gd name="connsiteY0" fmla="*/ 1032481 h 2131031"/>
                <a:gd name="connsiteX1" fmla="*/ 639310 w 2234896"/>
                <a:gd name="connsiteY1" fmla="*/ 9234 h 2131031"/>
                <a:gd name="connsiteX2" fmla="*/ 1506603 w 2234896"/>
                <a:gd name="connsiteY2" fmla="*/ 555469 h 2131031"/>
                <a:gd name="connsiteX3" fmla="*/ 2233681 w 2234896"/>
                <a:gd name="connsiteY3" fmla="*/ 1032481 h 2131031"/>
                <a:gd name="connsiteX4" fmla="*/ 1053480 w 2234896"/>
                <a:gd name="connsiteY4" fmla="*/ 2131031 h 2131031"/>
                <a:gd name="connsiteX5" fmla="*/ 7094 w 2234896"/>
                <a:gd name="connsiteY5" fmla="*/ 1032481 h 2131031"/>
                <a:gd name="connsiteX0" fmla="*/ 7094 w 2234896"/>
                <a:gd name="connsiteY0" fmla="*/ 1030435 h 2128985"/>
                <a:gd name="connsiteX1" fmla="*/ 639310 w 2234896"/>
                <a:gd name="connsiteY1" fmla="*/ 7188 h 2128985"/>
                <a:gd name="connsiteX2" fmla="*/ 1506603 w 2234896"/>
                <a:gd name="connsiteY2" fmla="*/ 553423 h 2128985"/>
                <a:gd name="connsiteX3" fmla="*/ 2233681 w 2234896"/>
                <a:gd name="connsiteY3" fmla="*/ 1030435 h 2128985"/>
                <a:gd name="connsiteX4" fmla="*/ 1053480 w 2234896"/>
                <a:gd name="connsiteY4" fmla="*/ 2128985 h 2128985"/>
                <a:gd name="connsiteX5" fmla="*/ 7094 w 2234896"/>
                <a:gd name="connsiteY5" fmla="*/ 1030435 h 2128985"/>
                <a:gd name="connsiteX0" fmla="*/ 7094 w 2234896"/>
                <a:gd name="connsiteY0" fmla="*/ 1033074 h 2131624"/>
                <a:gd name="connsiteX1" fmla="*/ 639310 w 2234896"/>
                <a:gd name="connsiteY1" fmla="*/ 9827 h 2131624"/>
                <a:gd name="connsiteX2" fmla="*/ 1506603 w 2234896"/>
                <a:gd name="connsiteY2" fmla="*/ 556062 h 2131624"/>
                <a:gd name="connsiteX3" fmla="*/ 2233681 w 2234896"/>
                <a:gd name="connsiteY3" fmla="*/ 1033074 h 2131624"/>
                <a:gd name="connsiteX4" fmla="*/ 1053480 w 2234896"/>
                <a:gd name="connsiteY4" fmla="*/ 2131624 h 2131624"/>
                <a:gd name="connsiteX5" fmla="*/ 7094 w 2234896"/>
                <a:gd name="connsiteY5" fmla="*/ 1033074 h 2131624"/>
                <a:gd name="connsiteX0" fmla="*/ 13279 w 2241081"/>
                <a:gd name="connsiteY0" fmla="*/ 1027172 h 2125722"/>
                <a:gd name="connsiteX1" fmla="*/ 645495 w 2241081"/>
                <a:gd name="connsiteY1" fmla="*/ 3925 h 2125722"/>
                <a:gd name="connsiteX2" fmla="*/ 1512788 w 2241081"/>
                <a:gd name="connsiteY2" fmla="*/ 550160 h 2125722"/>
                <a:gd name="connsiteX3" fmla="*/ 2239866 w 2241081"/>
                <a:gd name="connsiteY3" fmla="*/ 1027172 h 2125722"/>
                <a:gd name="connsiteX4" fmla="*/ 1059665 w 2241081"/>
                <a:gd name="connsiteY4" fmla="*/ 2125722 h 2125722"/>
                <a:gd name="connsiteX5" fmla="*/ 13279 w 2241081"/>
                <a:gd name="connsiteY5" fmla="*/ 1027172 h 2125722"/>
                <a:gd name="connsiteX0" fmla="*/ 1069 w 2228871"/>
                <a:gd name="connsiteY0" fmla="*/ 1027172 h 2125722"/>
                <a:gd name="connsiteX1" fmla="*/ 633285 w 2228871"/>
                <a:gd name="connsiteY1" fmla="*/ 3925 h 2125722"/>
                <a:gd name="connsiteX2" fmla="*/ 1500578 w 2228871"/>
                <a:gd name="connsiteY2" fmla="*/ 550160 h 2125722"/>
                <a:gd name="connsiteX3" fmla="*/ 2227656 w 2228871"/>
                <a:gd name="connsiteY3" fmla="*/ 1027172 h 2125722"/>
                <a:gd name="connsiteX4" fmla="*/ 1047455 w 2228871"/>
                <a:gd name="connsiteY4" fmla="*/ 2125722 h 2125722"/>
                <a:gd name="connsiteX5" fmla="*/ 1069 w 2228871"/>
                <a:gd name="connsiteY5" fmla="*/ 1027172 h 2125722"/>
                <a:gd name="connsiteX0" fmla="*/ 482 w 2228284"/>
                <a:gd name="connsiteY0" fmla="*/ 1027172 h 2125722"/>
                <a:gd name="connsiteX1" fmla="*/ 632698 w 2228284"/>
                <a:gd name="connsiteY1" fmla="*/ 3925 h 2125722"/>
                <a:gd name="connsiteX2" fmla="*/ 1499991 w 2228284"/>
                <a:gd name="connsiteY2" fmla="*/ 550160 h 2125722"/>
                <a:gd name="connsiteX3" fmla="*/ 2227069 w 2228284"/>
                <a:gd name="connsiteY3" fmla="*/ 1027172 h 2125722"/>
                <a:gd name="connsiteX4" fmla="*/ 1046868 w 2228284"/>
                <a:gd name="connsiteY4" fmla="*/ 2125722 h 2125722"/>
                <a:gd name="connsiteX5" fmla="*/ 482 w 2228284"/>
                <a:gd name="connsiteY5" fmla="*/ 1027172 h 2125722"/>
                <a:gd name="connsiteX0" fmla="*/ 1068 w 2228870"/>
                <a:gd name="connsiteY0" fmla="*/ 1027172 h 2125722"/>
                <a:gd name="connsiteX1" fmla="*/ 633284 w 2228870"/>
                <a:gd name="connsiteY1" fmla="*/ 3925 h 2125722"/>
                <a:gd name="connsiteX2" fmla="*/ 1500577 w 2228870"/>
                <a:gd name="connsiteY2" fmla="*/ 550160 h 2125722"/>
                <a:gd name="connsiteX3" fmla="*/ 2227655 w 2228870"/>
                <a:gd name="connsiteY3" fmla="*/ 1027172 h 2125722"/>
                <a:gd name="connsiteX4" fmla="*/ 1047454 w 2228870"/>
                <a:gd name="connsiteY4" fmla="*/ 2125722 h 2125722"/>
                <a:gd name="connsiteX5" fmla="*/ 1068 w 2228870"/>
                <a:gd name="connsiteY5" fmla="*/ 1027172 h 2125722"/>
                <a:gd name="connsiteX0" fmla="*/ 6120 w 2233922"/>
                <a:gd name="connsiteY0" fmla="*/ 1027172 h 2125722"/>
                <a:gd name="connsiteX1" fmla="*/ 638336 w 2233922"/>
                <a:gd name="connsiteY1" fmla="*/ 3925 h 2125722"/>
                <a:gd name="connsiteX2" fmla="*/ 1505629 w 2233922"/>
                <a:gd name="connsiteY2" fmla="*/ 550160 h 2125722"/>
                <a:gd name="connsiteX3" fmla="*/ 2232707 w 2233922"/>
                <a:gd name="connsiteY3" fmla="*/ 1027172 h 2125722"/>
                <a:gd name="connsiteX4" fmla="*/ 1052506 w 2233922"/>
                <a:gd name="connsiteY4" fmla="*/ 2125722 h 2125722"/>
                <a:gd name="connsiteX5" fmla="*/ 6120 w 2233922"/>
                <a:gd name="connsiteY5" fmla="*/ 1027172 h 2125722"/>
                <a:gd name="connsiteX0" fmla="*/ 3004 w 2214666"/>
                <a:gd name="connsiteY0" fmla="*/ 1290419 h 2147229"/>
                <a:gd name="connsiteX1" fmla="*/ 619084 w 2214666"/>
                <a:gd name="connsiteY1" fmla="*/ 19746 h 2147229"/>
                <a:gd name="connsiteX2" fmla="*/ 1486377 w 2214666"/>
                <a:gd name="connsiteY2" fmla="*/ 565981 h 2147229"/>
                <a:gd name="connsiteX3" fmla="*/ 2213455 w 2214666"/>
                <a:gd name="connsiteY3" fmla="*/ 1042993 h 2147229"/>
                <a:gd name="connsiteX4" fmla="*/ 1033254 w 2214666"/>
                <a:gd name="connsiteY4" fmla="*/ 2141543 h 2147229"/>
                <a:gd name="connsiteX5" fmla="*/ 3004 w 2214666"/>
                <a:gd name="connsiteY5" fmla="*/ 1290419 h 2147229"/>
                <a:gd name="connsiteX0" fmla="*/ 2973 w 2220015"/>
                <a:gd name="connsiteY0" fmla="*/ 1178263 h 2138376"/>
                <a:gd name="connsiteX1" fmla="*/ 624431 w 2220015"/>
                <a:gd name="connsiteY1" fmla="*/ 15166 h 2138376"/>
                <a:gd name="connsiteX2" fmla="*/ 1491724 w 2220015"/>
                <a:gd name="connsiteY2" fmla="*/ 561401 h 2138376"/>
                <a:gd name="connsiteX3" fmla="*/ 2218802 w 2220015"/>
                <a:gd name="connsiteY3" fmla="*/ 1038413 h 2138376"/>
                <a:gd name="connsiteX4" fmla="*/ 1038601 w 2220015"/>
                <a:gd name="connsiteY4" fmla="*/ 2136963 h 2138376"/>
                <a:gd name="connsiteX5" fmla="*/ 2973 w 2220015"/>
                <a:gd name="connsiteY5" fmla="*/ 1178263 h 2138376"/>
                <a:gd name="connsiteX0" fmla="*/ 5164 w 2222206"/>
                <a:gd name="connsiteY0" fmla="*/ 1174485 h 2134598"/>
                <a:gd name="connsiteX1" fmla="*/ 626622 w 2222206"/>
                <a:gd name="connsiteY1" fmla="*/ 11388 h 2134598"/>
                <a:gd name="connsiteX2" fmla="*/ 1493915 w 2222206"/>
                <a:gd name="connsiteY2" fmla="*/ 557623 h 2134598"/>
                <a:gd name="connsiteX3" fmla="*/ 2220993 w 2222206"/>
                <a:gd name="connsiteY3" fmla="*/ 1034635 h 2134598"/>
                <a:gd name="connsiteX4" fmla="*/ 1040792 w 2222206"/>
                <a:gd name="connsiteY4" fmla="*/ 2133185 h 2134598"/>
                <a:gd name="connsiteX5" fmla="*/ 5164 w 2222206"/>
                <a:gd name="connsiteY5" fmla="*/ 1174485 h 2134598"/>
                <a:gd name="connsiteX0" fmla="*/ 5164 w 2222402"/>
                <a:gd name="connsiteY0" fmla="*/ 1174485 h 2133655"/>
                <a:gd name="connsiteX1" fmla="*/ 626622 w 2222402"/>
                <a:gd name="connsiteY1" fmla="*/ 11388 h 2133655"/>
                <a:gd name="connsiteX2" fmla="*/ 1493915 w 2222402"/>
                <a:gd name="connsiteY2" fmla="*/ 557623 h 2133655"/>
                <a:gd name="connsiteX3" fmla="*/ 2220993 w 2222402"/>
                <a:gd name="connsiteY3" fmla="*/ 1034635 h 2133655"/>
                <a:gd name="connsiteX4" fmla="*/ 1040792 w 2222402"/>
                <a:gd name="connsiteY4" fmla="*/ 2133185 h 2133655"/>
                <a:gd name="connsiteX5" fmla="*/ 5164 w 2222402"/>
                <a:gd name="connsiteY5" fmla="*/ 1174485 h 2133655"/>
                <a:gd name="connsiteX0" fmla="*/ 5730 w 2222742"/>
                <a:gd name="connsiteY0" fmla="*/ 1174485 h 2139026"/>
                <a:gd name="connsiteX1" fmla="*/ 627188 w 2222742"/>
                <a:gd name="connsiteY1" fmla="*/ 11388 h 2139026"/>
                <a:gd name="connsiteX2" fmla="*/ 1494481 w 2222742"/>
                <a:gd name="connsiteY2" fmla="*/ 557623 h 2139026"/>
                <a:gd name="connsiteX3" fmla="*/ 2221559 w 2222742"/>
                <a:gd name="connsiteY3" fmla="*/ 1034635 h 2139026"/>
                <a:gd name="connsiteX4" fmla="*/ 896129 w 2222742"/>
                <a:gd name="connsiteY4" fmla="*/ 2138564 h 2139026"/>
                <a:gd name="connsiteX5" fmla="*/ 5730 w 2222742"/>
                <a:gd name="connsiteY5" fmla="*/ 1174485 h 2139026"/>
                <a:gd name="connsiteX0" fmla="*/ 24 w 2217036"/>
                <a:gd name="connsiteY0" fmla="*/ 1174485 h 2139026"/>
                <a:gd name="connsiteX1" fmla="*/ 621482 w 2217036"/>
                <a:gd name="connsiteY1" fmla="*/ 11388 h 2139026"/>
                <a:gd name="connsiteX2" fmla="*/ 1488775 w 2217036"/>
                <a:gd name="connsiteY2" fmla="*/ 557623 h 2139026"/>
                <a:gd name="connsiteX3" fmla="*/ 2215853 w 2217036"/>
                <a:gd name="connsiteY3" fmla="*/ 1034635 h 2139026"/>
                <a:gd name="connsiteX4" fmla="*/ 890423 w 2217036"/>
                <a:gd name="connsiteY4" fmla="*/ 2138564 h 2139026"/>
                <a:gd name="connsiteX5" fmla="*/ 24 w 2217036"/>
                <a:gd name="connsiteY5" fmla="*/ 1174485 h 2139026"/>
                <a:gd name="connsiteX0" fmla="*/ 24 w 2217036"/>
                <a:gd name="connsiteY0" fmla="*/ 1174485 h 2139026"/>
                <a:gd name="connsiteX1" fmla="*/ 621482 w 2217036"/>
                <a:gd name="connsiteY1" fmla="*/ 11388 h 2139026"/>
                <a:gd name="connsiteX2" fmla="*/ 1488775 w 2217036"/>
                <a:gd name="connsiteY2" fmla="*/ 557623 h 2139026"/>
                <a:gd name="connsiteX3" fmla="*/ 2215853 w 2217036"/>
                <a:gd name="connsiteY3" fmla="*/ 1034635 h 2139026"/>
                <a:gd name="connsiteX4" fmla="*/ 890423 w 2217036"/>
                <a:gd name="connsiteY4" fmla="*/ 2138564 h 2139026"/>
                <a:gd name="connsiteX5" fmla="*/ 24 w 2217036"/>
                <a:gd name="connsiteY5" fmla="*/ 1174485 h 2139026"/>
                <a:gd name="connsiteX0" fmla="*/ 24 w 2217036"/>
                <a:gd name="connsiteY0" fmla="*/ 1172121 h 2136662"/>
                <a:gd name="connsiteX1" fmla="*/ 621482 w 2217036"/>
                <a:gd name="connsiteY1" fmla="*/ 9024 h 2136662"/>
                <a:gd name="connsiteX2" fmla="*/ 1488775 w 2217036"/>
                <a:gd name="connsiteY2" fmla="*/ 555259 h 2136662"/>
                <a:gd name="connsiteX3" fmla="*/ 2215853 w 2217036"/>
                <a:gd name="connsiteY3" fmla="*/ 1032271 h 2136662"/>
                <a:gd name="connsiteX4" fmla="*/ 890423 w 2217036"/>
                <a:gd name="connsiteY4" fmla="*/ 2136200 h 2136662"/>
                <a:gd name="connsiteX5" fmla="*/ 24 w 2217036"/>
                <a:gd name="connsiteY5" fmla="*/ 1172121 h 2136662"/>
                <a:gd name="connsiteX0" fmla="*/ 24 w 2217036"/>
                <a:gd name="connsiteY0" fmla="*/ 1177061 h 2141602"/>
                <a:gd name="connsiteX1" fmla="*/ 621482 w 2217036"/>
                <a:gd name="connsiteY1" fmla="*/ 13964 h 2141602"/>
                <a:gd name="connsiteX2" fmla="*/ 1478018 w 2217036"/>
                <a:gd name="connsiteY2" fmla="*/ 527926 h 2141602"/>
                <a:gd name="connsiteX3" fmla="*/ 2215853 w 2217036"/>
                <a:gd name="connsiteY3" fmla="*/ 1037211 h 2141602"/>
                <a:gd name="connsiteX4" fmla="*/ 890423 w 2217036"/>
                <a:gd name="connsiteY4" fmla="*/ 2141140 h 2141602"/>
                <a:gd name="connsiteX5" fmla="*/ 24 w 2217036"/>
                <a:gd name="connsiteY5" fmla="*/ 1177061 h 2141602"/>
                <a:gd name="connsiteX0" fmla="*/ 24 w 2217036"/>
                <a:gd name="connsiteY0" fmla="*/ 1177061 h 2141602"/>
                <a:gd name="connsiteX1" fmla="*/ 621482 w 2217036"/>
                <a:gd name="connsiteY1" fmla="*/ 13964 h 2141602"/>
                <a:gd name="connsiteX2" fmla="*/ 1478018 w 2217036"/>
                <a:gd name="connsiteY2" fmla="*/ 527926 h 2141602"/>
                <a:gd name="connsiteX3" fmla="*/ 2215853 w 2217036"/>
                <a:gd name="connsiteY3" fmla="*/ 1037211 h 2141602"/>
                <a:gd name="connsiteX4" fmla="*/ 890423 w 2217036"/>
                <a:gd name="connsiteY4" fmla="*/ 2141140 h 2141602"/>
                <a:gd name="connsiteX5" fmla="*/ 24 w 2217036"/>
                <a:gd name="connsiteY5" fmla="*/ 1177061 h 2141602"/>
                <a:gd name="connsiteX0" fmla="*/ 24 w 2217036"/>
                <a:gd name="connsiteY0" fmla="*/ 1163541 h 2128082"/>
                <a:gd name="connsiteX1" fmla="*/ 621482 w 2217036"/>
                <a:gd name="connsiteY1" fmla="*/ 444 h 2128082"/>
                <a:gd name="connsiteX2" fmla="*/ 1478018 w 2217036"/>
                <a:gd name="connsiteY2" fmla="*/ 514406 h 2128082"/>
                <a:gd name="connsiteX3" fmla="*/ 2215853 w 2217036"/>
                <a:gd name="connsiteY3" fmla="*/ 1023691 h 2128082"/>
                <a:gd name="connsiteX4" fmla="*/ 890423 w 2217036"/>
                <a:gd name="connsiteY4" fmla="*/ 2127620 h 2128082"/>
                <a:gd name="connsiteX5" fmla="*/ 24 w 2217036"/>
                <a:gd name="connsiteY5" fmla="*/ 1163541 h 2128082"/>
                <a:gd name="connsiteX0" fmla="*/ 24 w 2215878"/>
                <a:gd name="connsiteY0" fmla="*/ 1163541 h 2128082"/>
                <a:gd name="connsiteX1" fmla="*/ 621482 w 2215878"/>
                <a:gd name="connsiteY1" fmla="*/ 444 h 2128082"/>
                <a:gd name="connsiteX2" fmla="*/ 1478018 w 2215878"/>
                <a:gd name="connsiteY2" fmla="*/ 514406 h 2128082"/>
                <a:gd name="connsiteX3" fmla="*/ 2215853 w 2215878"/>
                <a:gd name="connsiteY3" fmla="*/ 1023691 h 2128082"/>
                <a:gd name="connsiteX4" fmla="*/ 890423 w 2215878"/>
                <a:gd name="connsiteY4" fmla="*/ 2127620 h 2128082"/>
                <a:gd name="connsiteX5" fmla="*/ 24 w 2215878"/>
                <a:gd name="connsiteY5" fmla="*/ 1163541 h 212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5878" h="2128082">
                  <a:moveTo>
                    <a:pt x="24" y="1163541"/>
                  </a:moveTo>
                  <a:cubicBezTo>
                    <a:pt x="3610" y="572343"/>
                    <a:pt x="149239" y="17193"/>
                    <a:pt x="621482" y="444"/>
                  </a:cubicBezTo>
                  <a:cubicBezTo>
                    <a:pt x="1093725" y="-16305"/>
                    <a:pt x="1056304" y="446063"/>
                    <a:pt x="1478018" y="514406"/>
                  </a:cubicBezTo>
                  <a:cubicBezTo>
                    <a:pt x="2174052" y="577372"/>
                    <a:pt x="2190073" y="594353"/>
                    <a:pt x="2215853" y="1023691"/>
                  </a:cubicBezTo>
                  <a:cubicBezTo>
                    <a:pt x="2221231" y="1824041"/>
                    <a:pt x="1383441" y="2141963"/>
                    <a:pt x="890423" y="2127620"/>
                  </a:cubicBezTo>
                  <a:cubicBezTo>
                    <a:pt x="397405" y="2113277"/>
                    <a:pt x="-3562" y="1754739"/>
                    <a:pt x="24" y="11635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Ellipse 16">
              <a:extLst>
                <a:ext uri="{FF2B5EF4-FFF2-40B4-BE49-F238E27FC236}">
                  <a16:creationId xmlns:a16="http://schemas.microsoft.com/office/drawing/2014/main" id="{38D96470-34A5-3587-6ABF-B395F2544AB5}"/>
                </a:ext>
              </a:extLst>
            </p:cNvPr>
            <p:cNvSpPr/>
            <p:nvPr/>
          </p:nvSpPr>
          <p:spPr>
            <a:xfrm rot="2047057">
              <a:off x="4547009" y="3756264"/>
              <a:ext cx="700980" cy="279930"/>
            </a:xfrm>
            <a:custGeom>
              <a:avLst/>
              <a:gdLst>
                <a:gd name="connsiteX0" fmla="*/ 0 w 796066"/>
                <a:gd name="connsiteY0" fmla="*/ 154783 h 309565"/>
                <a:gd name="connsiteX1" fmla="*/ 398033 w 796066"/>
                <a:gd name="connsiteY1" fmla="*/ 0 h 309565"/>
                <a:gd name="connsiteX2" fmla="*/ 796066 w 796066"/>
                <a:gd name="connsiteY2" fmla="*/ 154783 h 309565"/>
                <a:gd name="connsiteX3" fmla="*/ 398033 w 796066"/>
                <a:gd name="connsiteY3" fmla="*/ 309566 h 309565"/>
                <a:gd name="connsiteX4" fmla="*/ 0 w 796066"/>
                <a:gd name="connsiteY4" fmla="*/ 154783 h 309565"/>
                <a:gd name="connsiteX0" fmla="*/ 0 w 752827"/>
                <a:gd name="connsiteY0" fmla="*/ 154786 h 309572"/>
                <a:gd name="connsiteX1" fmla="*/ 398033 w 752827"/>
                <a:gd name="connsiteY1" fmla="*/ 3 h 309572"/>
                <a:gd name="connsiteX2" fmla="*/ 752827 w 752827"/>
                <a:gd name="connsiteY2" fmla="*/ 158092 h 309572"/>
                <a:gd name="connsiteX3" fmla="*/ 398033 w 752827"/>
                <a:gd name="connsiteY3" fmla="*/ 309569 h 309572"/>
                <a:gd name="connsiteX4" fmla="*/ 0 w 752827"/>
                <a:gd name="connsiteY4" fmla="*/ 154786 h 309572"/>
                <a:gd name="connsiteX0" fmla="*/ 8090 w 760917"/>
                <a:gd name="connsiteY0" fmla="*/ 154786 h 309572"/>
                <a:gd name="connsiteX1" fmla="*/ 406123 w 760917"/>
                <a:gd name="connsiteY1" fmla="*/ 3 h 309572"/>
                <a:gd name="connsiteX2" fmla="*/ 760917 w 760917"/>
                <a:gd name="connsiteY2" fmla="*/ 158092 h 309572"/>
                <a:gd name="connsiteX3" fmla="*/ 406123 w 760917"/>
                <a:gd name="connsiteY3" fmla="*/ 309569 h 309572"/>
                <a:gd name="connsiteX4" fmla="*/ 8090 w 760917"/>
                <a:gd name="connsiteY4" fmla="*/ 154786 h 309572"/>
                <a:gd name="connsiteX0" fmla="*/ 9123 w 709515"/>
                <a:gd name="connsiteY0" fmla="*/ 184405 h 309930"/>
                <a:gd name="connsiteX1" fmla="*/ 354721 w 709515"/>
                <a:gd name="connsiteY1" fmla="*/ 176 h 309930"/>
                <a:gd name="connsiteX2" fmla="*/ 709515 w 709515"/>
                <a:gd name="connsiteY2" fmla="*/ 158265 h 309930"/>
                <a:gd name="connsiteX3" fmla="*/ 354721 w 709515"/>
                <a:gd name="connsiteY3" fmla="*/ 309742 h 309930"/>
                <a:gd name="connsiteX4" fmla="*/ 9123 w 709515"/>
                <a:gd name="connsiteY4" fmla="*/ 184405 h 309930"/>
                <a:gd name="connsiteX0" fmla="*/ 9123 w 709515"/>
                <a:gd name="connsiteY0" fmla="*/ 184295 h 309820"/>
                <a:gd name="connsiteX1" fmla="*/ 354721 w 709515"/>
                <a:gd name="connsiteY1" fmla="*/ 66 h 309820"/>
                <a:gd name="connsiteX2" fmla="*/ 709515 w 709515"/>
                <a:gd name="connsiteY2" fmla="*/ 158155 h 309820"/>
                <a:gd name="connsiteX3" fmla="*/ 354721 w 709515"/>
                <a:gd name="connsiteY3" fmla="*/ 309632 h 309820"/>
                <a:gd name="connsiteX4" fmla="*/ 9123 w 709515"/>
                <a:gd name="connsiteY4" fmla="*/ 184295 h 309820"/>
                <a:gd name="connsiteX0" fmla="*/ 40 w 700432"/>
                <a:gd name="connsiteY0" fmla="*/ 153135 h 278636"/>
                <a:gd name="connsiteX1" fmla="*/ 366756 w 700432"/>
                <a:gd name="connsiteY1" fmla="*/ 78 h 278636"/>
                <a:gd name="connsiteX2" fmla="*/ 700432 w 700432"/>
                <a:gd name="connsiteY2" fmla="*/ 126995 h 278636"/>
                <a:gd name="connsiteX3" fmla="*/ 345638 w 700432"/>
                <a:gd name="connsiteY3" fmla="*/ 278472 h 278636"/>
                <a:gd name="connsiteX4" fmla="*/ 40 w 700432"/>
                <a:gd name="connsiteY4" fmla="*/ 153135 h 278636"/>
                <a:gd name="connsiteX0" fmla="*/ 40 w 700980"/>
                <a:gd name="connsiteY0" fmla="*/ 154429 h 279930"/>
                <a:gd name="connsiteX1" fmla="*/ 366756 w 700980"/>
                <a:gd name="connsiteY1" fmla="*/ 1372 h 279930"/>
                <a:gd name="connsiteX2" fmla="*/ 700432 w 700980"/>
                <a:gd name="connsiteY2" fmla="*/ 128289 h 279930"/>
                <a:gd name="connsiteX3" fmla="*/ 345638 w 700980"/>
                <a:gd name="connsiteY3" fmla="*/ 279766 h 279930"/>
                <a:gd name="connsiteX4" fmla="*/ 40 w 700980"/>
                <a:gd name="connsiteY4" fmla="*/ 154429 h 279930"/>
                <a:gd name="connsiteX0" fmla="*/ 40 w 700980"/>
                <a:gd name="connsiteY0" fmla="*/ 154429 h 279930"/>
                <a:gd name="connsiteX1" fmla="*/ 366756 w 700980"/>
                <a:gd name="connsiteY1" fmla="*/ 1372 h 279930"/>
                <a:gd name="connsiteX2" fmla="*/ 700432 w 700980"/>
                <a:gd name="connsiteY2" fmla="*/ 128289 h 279930"/>
                <a:gd name="connsiteX3" fmla="*/ 345638 w 700980"/>
                <a:gd name="connsiteY3" fmla="*/ 279766 h 279930"/>
                <a:gd name="connsiteX4" fmla="*/ 40 w 700980"/>
                <a:gd name="connsiteY4" fmla="*/ 154429 h 27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980" h="279930">
                  <a:moveTo>
                    <a:pt x="40" y="154429"/>
                  </a:moveTo>
                  <a:cubicBezTo>
                    <a:pt x="3560" y="108030"/>
                    <a:pt x="290245" y="-2030"/>
                    <a:pt x="366756" y="1372"/>
                  </a:cubicBezTo>
                  <a:cubicBezTo>
                    <a:pt x="443267" y="4774"/>
                    <a:pt x="714794" y="-31896"/>
                    <a:pt x="700432" y="128289"/>
                  </a:cubicBezTo>
                  <a:cubicBezTo>
                    <a:pt x="657626" y="275259"/>
                    <a:pt x="462370" y="275409"/>
                    <a:pt x="345638" y="279766"/>
                  </a:cubicBezTo>
                  <a:cubicBezTo>
                    <a:pt x="228906" y="284123"/>
                    <a:pt x="-3480" y="200828"/>
                    <a:pt x="40" y="154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" name="Titre 6">
            <a:extLst>
              <a:ext uri="{FF2B5EF4-FFF2-40B4-BE49-F238E27FC236}">
                <a16:creationId xmlns:a16="http://schemas.microsoft.com/office/drawing/2014/main" id="{975EEA5F-CA6E-BC46-5F9B-E80595B76A0F}"/>
              </a:ext>
            </a:extLst>
          </p:cNvPr>
          <p:cNvSpPr txBox="1">
            <a:spLocks/>
          </p:cNvSpPr>
          <p:nvPr/>
        </p:nvSpPr>
        <p:spPr>
          <a:xfrm>
            <a:off x="2827152" y="2185216"/>
            <a:ext cx="7660148" cy="244323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SzPts val="1000"/>
              <a:tabLst>
                <a:tab pos="270510" algn="l"/>
              </a:tabLst>
            </a:pPr>
            <a:r>
              <a:rPr lang="fr-FR" sz="44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Les grandes tendances</a:t>
            </a:r>
            <a:br>
              <a:rPr lang="fr-FR" sz="44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</a:br>
            <a:r>
              <a:rPr lang="fr-FR" sz="44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 l’absentéisme</a:t>
            </a:r>
          </a:p>
          <a:p>
            <a:pPr lvl="0" algn="ctr">
              <a:buSzPts val="1000"/>
              <a:tabLst>
                <a:tab pos="270510" algn="l"/>
              </a:tabLst>
            </a:pPr>
            <a:r>
              <a:rPr lang="fr-FR" sz="4400" b="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Edition 2025</a:t>
            </a:r>
          </a:p>
          <a:p>
            <a:endParaRPr lang="fr-FR" sz="4400" b="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2D2969C-3F4C-D4A4-FCF5-F729EB536B45}"/>
              </a:ext>
            </a:extLst>
          </p:cNvPr>
          <p:cNvSpPr txBox="1"/>
          <p:nvPr/>
        </p:nvSpPr>
        <p:spPr>
          <a:xfrm>
            <a:off x="1098548" y="2377713"/>
            <a:ext cx="1728604" cy="144655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800" b="1" i="0" u="none" strike="noStrike" kern="1200" cap="none" spc="0" normalizeH="0" baseline="0" noProof="0" dirty="0">
                <a:ln w="12700" cap="sq">
                  <a:solidFill>
                    <a:schemeClr val="tx1"/>
                  </a:solidFill>
                  <a:miter lim="800000"/>
                </a:ln>
                <a:noFill/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1</a:t>
            </a:r>
            <a:endParaRPr kumimoji="0" lang="fr-FR" sz="8800" b="0" i="0" u="none" strike="noStrike" kern="1200" cap="none" spc="0" normalizeH="0" baseline="0" noProof="0" dirty="0">
              <a:ln w="12700" cap="sq">
                <a:solidFill>
                  <a:schemeClr val="tx1"/>
                </a:solidFill>
                <a:miter lim="800000"/>
              </a:ln>
              <a:noFill/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00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0A4C7C-A31C-C3C9-BEDC-D38FD6C4EAD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7476E7A-8D0A-8E48-8DB3-ADA19FDD7FCC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D9A9CCE-65D6-1229-DE9F-B9B47F4AA63D}"/>
              </a:ext>
            </a:extLst>
          </p:cNvPr>
          <p:cNvSpPr txBox="1"/>
          <p:nvPr/>
        </p:nvSpPr>
        <p:spPr>
          <a:xfrm>
            <a:off x="3048000" y="2551837"/>
            <a:ext cx="60960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Contacts Presse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Elisabeth </a:t>
            </a:r>
            <a:r>
              <a:rPr lang="fr-FR" b="1" dirty="0" err="1">
                <a:solidFill>
                  <a:schemeClr val="bg1"/>
                </a:solidFill>
              </a:rPr>
              <a:t>Alfandari</a:t>
            </a:r>
            <a:r>
              <a:rPr lang="fr-FR" b="1" dirty="0">
                <a:solidFill>
                  <a:schemeClr val="bg1"/>
                </a:solidFill>
              </a:rPr>
              <a:t> – 07 60 09 25 30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elisabeth.alfandari@malakoffhumanis.com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Victoria Rey - 06 26 94 54 79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victoriarey@primatice.com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1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16620E1-C554-2E0F-ABC0-9AAB13565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76E7A-8D0A-8E48-8DB3-ADA19FDD7FCC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CC31CDA0-58C5-D516-8BB4-5E8D45BE9403}"/>
              </a:ext>
            </a:extLst>
          </p:cNvPr>
          <p:cNvSpPr txBox="1">
            <a:spLocks/>
          </p:cNvSpPr>
          <p:nvPr/>
        </p:nvSpPr>
        <p:spPr>
          <a:xfrm>
            <a:off x="235140" y="144318"/>
            <a:ext cx="10798619" cy="861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fr-FR" sz="28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L’absentéisme maladie reste fort en 2024 </a:t>
            </a:r>
            <a:br>
              <a:rPr lang="fr-FR" sz="28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</a:br>
            <a:r>
              <a:rPr lang="fr-FR" sz="28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avec 42% de salariés s’étant vu prescrire un arrêt maladie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C3D3891-8B11-0436-7269-E212221EAA13}"/>
              </a:ext>
            </a:extLst>
          </p:cNvPr>
          <p:cNvSpPr txBox="1">
            <a:spLocks/>
          </p:cNvSpPr>
          <p:nvPr/>
        </p:nvSpPr>
        <p:spPr>
          <a:xfrm>
            <a:off x="440123" y="2111977"/>
            <a:ext cx="3722444" cy="260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fr-FR" sz="1600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Taux de prescription d’arrêt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B542B8E2-5553-7244-61A7-5369802AF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2973052"/>
              </p:ext>
            </p:extLst>
          </p:nvPr>
        </p:nvGraphicFramePr>
        <p:xfrm>
          <a:off x="2199297" y="2610513"/>
          <a:ext cx="8477668" cy="3608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688FC9B3-66EF-26E9-3ABE-F2333EBEAA81}"/>
              </a:ext>
            </a:extLst>
          </p:cNvPr>
          <p:cNvSpPr txBox="1"/>
          <p:nvPr/>
        </p:nvSpPr>
        <p:spPr>
          <a:xfrm>
            <a:off x="8783383" y="5958540"/>
            <a:ext cx="8154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E4D99E7-75E8-3A65-783E-3DC33131959E}"/>
              </a:ext>
            </a:extLst>
          </p:cNvPr>
          <p:cNvSpPr txBox="1"/>
          <p:nvPr/>
        </p:nvSpPr>
        <p:spPr>
          <a:xfrm>
            <a:off x="7871753" y="5814910"/>
            <a:ext cx="19188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Données sur période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AEF8A3B-8CD7-7739-CB8A-456719818177}"/>
              </a:ext>
            </a:extLst>
          </p:cNvPr>
          <p:cNvSpPr txBox="1"/>
          <p:nvPr/>
        </p:nvSpPr>
        <p:spPr>
          <a:xfrm>
            <a:off x="7871753" y="5958540"/>
            <a:ext cx="83990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BC41778-B1D5-AC71-CAFC-827D6528643C}"/>
              </a:ext>
            </a:extLst>
          </p:cNvPr>
          <p:cNvSpPr txBox="1"/>
          <p:nvPr/>
        </p:nvSpPr>
        <p:spPr>
          <a:xfrm>
            <a:off x="7175126" y="5958540"/>
            <a:ext cx="83990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9C0F10F-0CEA-8C98-E9B5-9A80F291B2AB}"/>
              </a:ext>
            </a:extLst>
          </p:cNvPr>
          <p:cNvSpPr txBox="1"/>
          <p:nvPr/>
        </p:nvSpPr>
        <p:spPr>
          <a:xfrm>
            <a:off x="9551567" y="5958540"/>
            <a:ext cx="8154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2024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B769AC9-8860-8D55-347F-12BDF691263C}"/>
              </a:ext>
            </a:extLst>
          </p:cNvPr>
          <p:cNvSpPr/>
          <p:nvPr/>
        </p:nvSpPr>
        <p:spPr>
          <a:xfrm>
            <a:off x="11317574" y="98036"/>
            <a:ext cx="799887" cy="38773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Base salariés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D45560C-14C5-7687-CB12-0EBC68D9E6E6}"/>
              </a:ext>
            </a:extLst>
          </p:cNvPr>
          <p:cNvSpPr txBox="1"/>
          <p:nvPr/>
        </p:nvSpPr>
        <p:spPr>
          <a:xfrm>
            <a:off x="3354794" y="6433837"/>
            <a:ext cx="76406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Baromètre annuel Absentéisme 2025 - Les salariés, les dirigeants face à l’arrêt maladie – Malakoff Humanis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9B73417-4E4E-DA80-146C-42FB8BE9CE8F}"/>
              </a:ext>
            </a:extLst>
          </p:cNvPr>
          <p:cNvSpPr txBox="1"/>
          <p:nvPr/>
        </p:nvSpPr>
        <p:spPr>
          <a:xfrm>
            <a:off x="235141" y="5864512"/>
            <a:ext cx="23579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latin typeface="Poppins" panose="00000500000000000000" pitchFamily="2" charset="0"/>
                <a:cs typeface="Poppins" panose="00000500000000000000" pitchFamily="2" charset="0"/>
              </a:rPr>
              <a:t>*</a:t>
            </a:r>
            <a:r>
              <a:rPr lang="fr-FR" sz="1100" i="1" dirty="0">
                <a:latin typeface="Poppins" panose="00000500000000000000" pitchFamily="2" charset="0"/>
                <a:cs typeface="Poppins" panose="00000500000000000000" pitchFamily="2" charset="0"/>
              </a:rPr>
              <a:t>Arrêt de travail suite à maladie, accident du travail,..</a:t>
            </a:r>
            <a:endParaRPr lang="fr-FR" sz="1100" i="1" dirty="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E9B0738-0702-C0EF-E1BD-B164A01D0EE8}"/>
              </a:ext>
            </a:extLst>
          </p:cNvPr>
          <p:cNvCxnSpPr/>
          <p:nvPr/>
        </p:nvCxnSpPr>
        <p:spPr>
          <a:xfrm flipV="1">
            <a:off x="2429301" y="2533631"/>
            <a:ext cx="0" cy="278899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2CAF56E-947B-9562-BACD-E485D1A2E3FD}"/>
              </a:ext>
            </a:extLst>
          </p:cNvPr>
          <p:cNvCxnSpPr>
            <a:cxnSpLocks/>
          </p:cNvCxnSpPr>
          <p:nvPr/>
        </p:nvCxnSpPr>
        <p:spPr>
          <a:xfrm>
            <a:off x="2438421" y="5322627"/>
            <a:ext cx="8238544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37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16620E1-C554-2E0F-ABC0-9AAB13565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76E7A-8D0A-8E48-8DB3-ADA19FDD7FCC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CC31CDA0-58C5-D516-8BB4-5E8D45BE9403}"/>
              </a:ext>
            </a:extLst>
          </p:cNvPr>
          <p:cNvSpPr txBox="1">
            <a:spLocks/>
          </p:cNvSpPr>
          <p:nvPr/>
        </p:nvSpPr>
        <p:spPr>
          <a:xfrm>
            <a:off x="530767" y="296383"/>
            <a:ext cx="11130465" cy="39138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Les jeunes : toujours plus touchés par l’absentéisme </a:t>
            </a:r>
            <a:endParaRPr lang="fr-FR" sz="2800" dirty="0">
              <a:solidFill>
                <a:srgbClr val="FF000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7FE8EC-D745-7B58-B910-8911B4D9EA20}"/>
              </a:ext>
            </a:extLst>
          </p:cNvPr>
          <p:cNvSpPr txBox="1"/>
          <p:nvPr/>
        </p:nvSpPr>
        <p:spPr>
          <a:xfrm>
            <a:off x="2587865" y="6408146"/>
            <a:ext cx="61007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Baromètre annuel Absentéisme 2025 - Les salariés, les dirigeants face à l’arrêt maladie – Malakoff Humanis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4E50CDA-239D-AB71-3610-DB98F19DB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049006"/>
            <a:ext cx="8946708" cy="49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0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59FE82A-C159-4BDD-BC75-2A9E33D55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76E7A-8D0A-8E48-8DB3-ADA19FDD7FC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1EAF0DD-6E5A-4B26-ACC3-E62D8126B1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7757" y="253284"/>
            <a:ext cx="11811851" cy="779188"/>
          </a:xfrm>
        </p:spPr>
        <p:txBody>
          <a:bodyPr/>
          <a:lstStyle/>
          <a:p>
            <a:r>
              <a:rPr lang="fr-FR" sz="28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Femmes et Managers : toujours plus touchés par l’absentéisme L’écart entre femmes et hommes se réduit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1EAF0DD-6E5A-4B26-ACC3-E62D8126B1DC}"/>
              </a:ext>
            </a:extLst>
          </p:cNvPr>
          <p:cNvSpPr txBox="1">
            <a:spLocks/>
          </p:cNvSpPr>
          <p:nvPr/>
        </p:nvSpPr>
        <p:spPr>
          <a:xfrm>
            <a:off x="1600025" y="1920110"/>
            <a:ext cx="8561865" cy="2051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rgbClr val="4183D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TAUX DE Prescription d’arrêt de travail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D1EAF0DD-6E5A-4B26-ACC3-E62D8126B1DC}"/>
              </a:ext>
            </a:extLst>
          </p:cNvPr>
          <p:cNvSpPr txBox="1">
            <a:spLocks/>
          </p:cNvSpPr>
          <p:nvPr/>
        </p:nvSpPr>
        <p:spPr>
          <a:xfrm>
            <a:off x="5049279" y="4099805"/>
            <a:ext cx="1342454" cy="34471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b="0" i="1" dirty="0">
                <a:solidFill>
                  <a:schemeClr val="tx1"/>
                </a:solidFill>
              </a:rPr>
              <a:t>Ensemble des salariés</a:t>
            </a:r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D1EAF0DD-6E5A-4B26-ACC3-E62D8126B1DC}"/>
              </a:ext>
            </a:extLst>
          </p:cNvPr>
          <p:cNvSpPr txBox="1">
            <a:spLocks/>
          </p:cNvSpPr>
          <p:nvPr/>
        </p:nvSpPr>
        <p:spPr>
          <a:xfrm>
            <a:off x="11032409" y="4465295"/>
            <a:ext cx="1437514" cy="1969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i="1" dirty="0">
                <a:solidFill>
                  <a:srgbClr val="4183D1"/>
                </a:solidFill>
              </a:rPr>
              <a:t>Hommes</a:t>
            </a: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D1EAF0DD-6E5A-4B26-ACC3-E62D8126B1DC}"/>
              </a:ext>
            </a:extLst>
          </p:cNvPr>
          <p:cNvSpPr txBox="1">
            <a:spLocks/>
          </p:cNvSpPr>
          <p:nvPr/>
        </p:nvSpPr>
        <p:spPr>
          <a:xfrm flipH="1">
            <a:off x="4977953" y="3476709"/>
            <a:ext cx="1185730" cy="1969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i="1" dirty="0" err="1">
                <a:solidFill>
                  <a:srgbClr val="FF4B33"/>
                </a:solidFill>
              </a:rPr>
              <a:t>managerS</a:t>
            </a:r>
            <a:endParaRPr lang="fr-FR" sz="1600" i="1" dirty="0">
              <a:solidFill>
                <a:srgbClr val="FF4B33"/>
              </a:solidFill>
            </a:endParaRP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47F0B536-E9A7-41F0-B8C3-6A140E1078A9}"/>
              </a:ext>
            </a:extLst>
          </p:cNvPr>
          <p:cNvSpPr txBox="1">
            <a:spLocks/>
          </p:cNvSpPr>
          <p:nvPr/>
        </p:nvSpPr>
        <p:spPr>
          <a:xfrm>
            <a:off x="11197227" y="3588726"/>
            <a:ext cx="1107878" cy="1969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i="1" dirty="0">
                <a:solidFill>
                  <a:srgbClr val="FF4B33"/>
                </a:solidFill>
              </a:rPr>
              <a:t>FEMMES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D698B38-AC20-401D-8234-9C4B1500255E}"/>
              </a:ext>
            </a:extLst>
          </p:cNvPr>
          <p:cNvSpPr txBox="1"/>
          <p:nvPr/>
        </p:nvSpPr>
        <p:spPr>
          <a:xfrm>
            <a:off x="499757" y="2165992"/>
            <a:ext cx="10792243" cy="3323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FR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 cours des 12 derniers mois, un médecin vous a t-il prescrit un arrêt de travail (suite à une maladie, un accident de travail…) que vous l’ayez pris ou non ?</a:t>
            </a:r>
            <a:endParaRPr lang="fr-FR" sz="1100" b="1" i="1" dirty="0">
              <a:solidFill>
                <a:srgbClr val="4183D1"/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D466DCAB-3484-40A3-C066-722D88A280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215682"/>
              </p:ext>
            </p:extLst>
          </p:nvPr>
        </p:nvGraphicFramePr>
        <p:xfrm>
          <a:off x="6510681" y="1896730"/>
          <a:ext cx="4900521" cy="364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F849782F-8A45-A4B7-2173-8A2472601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5048866"/>
              </p:ext>
            </p:extLst>
          </p:nvPr>
        </p:nvGraphicFramePr>
        <p:xfrm>
          <a:off x="19674" y="1638609"/>
          <a:ext cx="4910657" cy="3900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9F4BF0F2-E557-78FF-65CB-24A120442161}"/>
              </a:ext>
            </a:extLst>
          </p:cNvPr>
          <p:cNvSpPr txBox="1"/>
          <p:nvPr/>
        </p:nvSpPr>
        <p:spPr>
          <a:xfrm>
            <a:off x="11087486" y="403374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42%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C005D98-367B-EAF2-9A8B-FA9DBFA58FAF}"/>
              </a:ext>
            </a:extLst>
          </p:cNvPr>
          <p:cNvSpPr txBox="1"/>
          <p:nvPr/>
        </p:nvSpPr>
        <p:spPr>
          <a:xfrm>
            <a:off x="2587865" y="6408146"/>
            <a:ext cx="61007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Baromètre annuel Absentéisme 2025 - Les salariés, les dirigeants face à l’arrêt maladie – Malakoff Humanis</a:t>
            </a:r>
          </a:p>
        </p:txBody>
      </p:sp>
    </p:spTree>
    <p:extLst>
      <p:ext uri="{BB962C8B-B14F-4D97-AF65-F5344CB8AC3E}">
        <p14:creationId xmlns:p14="http://schemas.microsoft.com/office/powerpoint/2010/main" val="429119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59FE82A-C159-4BDD-BC75-2A9E33D55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76E7A-8D0A-8E48-8DB3-ADA19FDD7FCC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1EAF0DD-6E5A-4B26-ACC3-E62D8126B1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0163" y="240589"/>
            <a:ext cx="11688763" cy="779188"/>
          </a:xfrm>
        </p:spPr>
        <p:txBody>
          <a:bodyPr/>
          <a:lstStyle/>
          <a:p>
            <a:r>
              <a:rPr lang="fr-FR" sz="28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Les catégories plus fragiles plus fortement touchées par l’absentéisme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5528267-15DA-E252-1F6B-9A5B60BD9FDA}"/>
              </a:ext>
            </a:extLst>
          </p:cNvPr>
          <p:cNvSpPr txBox="1"/>
          <p:nvPr/>
        </p:nvSpPr>
        <p:spPr>
          <a:xfrm>
            <a:off x="9313057" y="3363173"/>
            <a:ext cx="2705869" cy="89255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fr-FR" sz="1600" b="1" i="1" dirty="0">
                <a:solidFill>
                  <a:srgbClr val="7030A0"/>
                </a:solidFill>
              </a:rPr>
              <a:t>HANDICAP</a:t>
            </a:r>
          </a:p>
          <a:p>
            <a:pPr algn="l">
              <a:spcBef>
                <a:spcPts val="600"/>
              </a:spcBef>
            </a:pPr>
            <a:r>
              <a:rPr lang="fr-FR" sz="1600" b="1" i="1" dirty="0">
                <a:solidFill>
                  <a:schemeClr val="accent1"/>
                </a:solidFill>
              </a:rPr>
              <a:t>AIDANTS</a:t>
            </a:r>
            <a:endParaRPr lang="fr-FR" sz="300" b="1" i="1" dirty="0">
              <a:solidFill>
                <a:schemeClr val="accent1"/>
              </a:solidFill>
            </a:endParaRPr>
          </a:p>
          <a:p>
            <a:pPr algn="l">
              <a:spcBef>
                <a:spcPts val="600"/>
              </a:spcBef>
            </a:pPr>
            <a:r>
              <a:rPr lang="fr-FR" sz="1600" b="1" i="1" dirty="0"/>
              <a:t>ENSEMBLE DES SALARIES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9AFEF67-D3B8-9A46-1942-2DCB3869C3B1}"/>
              </a:ext>
            </a:extLst>
          </p:cNvPr>
          <p:cNvSpPr txBox="1"/>
          <p:nvPr/>
        </p:nvSpPr>
        <p:spPr>
          <a:xfrm>
            <a:off x="-186384" y="5103283"/>
            <a:ext cx="192706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400">
                <a:latin typeface="Poppins" panose="00000500000000000000" pitchFamily="2" charset="0"/>
                <a:cs typeface="Poppins" panose="00000500000000000000" pitchFamily="2" charset="0"/>
              </a:rPr>
              <a:t>Année du </a:t>
            </a:r>
            <a:br>
              <a:rPr lang="fr-FR" sz="140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1400">
                <a:latin typeface="Poppins" panose="00000500000000000000" pitchFamily="2" charset="0"/>
                <a:cs typeface="Poppins" panose="00000500000000000000" pitchFamily="2" charset="0"/>
              </a:rPr>
              <a:t>Baromètre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FE6EDF2-1E3D-F068-846C-2498D82B683A}"/>
              </a:ext>
            </a:extLst>
          </p:cNvPr>
          <p:cNvSpPr txBox="1"/>
          <p:nvPr/>
        </p:nvSpPr>
        <p:spPr>
          <a:xfrm>
            <a:off x="-57965" y="5562081"/>
            <a:ext cx="17538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000" i="1">
                <a:solidFill>
                  <a:srgbClr val="175A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Données </a:t>
            </a:r>
            <a:br>
              <a:rPr lang="fr-FR" sz="1000" i="1">
                <a:solidFill>
                  <a:srgbClr val="175A6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1000" i="1">
                <a:solidFill>
                  <a:srgbClr val="175A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sur période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AE79F588-5D23-56B7-D827-FB6B421042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801544"/>
              </p:ext>
            </p:extLst>
          </p:nvPr>
        </p:nvGraphicFramePr>
        <p:xfrm>
          <a:off x="1129862" y="1292279"/>
          <a:ext cx="8685648" cy="492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CB4539B6-7C59-FEC0-6077-491368230615}"/>
              </a:ext>
            </a:extLst>
          </p:cNvPr>
          <p:cNvSpPr txBox="1"/>
          <p:nvPr/>
        </p:nvSpPr>
        <p:spPr>
          <a:xfrm>
            <a:off x="338922" y="6276398"/>
            <a:ext cx="901814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fr-FR" sz="900" i="1" dirty="0">
                <a:solidFill>
                  <a:srgbClr val="1D7A7C"/>
                </a:solidFill>
              </a:rPr>
              <a:t>*</a:t>
            </a:r>
            <a:r>
              <a:rPr lang="fr-FR" sz="900" b="0" i="1" dirty="0">
                <a:solidFill>
                  <a:srgbClr val="1D7A7C"/>
                </a:solidFill>
              </a:rPr>
              <a:t>en difficultés financières, souffrant d’une maladie chronique / grave ou d’un handicap, aidant, ou connaissant une situation familiale compliquée)</a:t>
            </a:r>
            <a:r>
              <a:rPr lang="fr-FR" sz="900" i="1" dirty="0">
                <a:solidFill>
                  <a:srgbClr val="1D7A7C"/>
                </a:solidFill>
              </a:rPr>
              <a:t> </a:t>
            </a:r>
          </a:p>
        </p:txBody>
      </p:sp>
      <p:sp>
        <p:nvSpPr>
          <p:cNvPr id="12" name="ZoneTexte 2">
            <a:extLst>
              <a:ext uri="{FF2B5EF4-FFF2-40B4-BE49-F238E27FC236}">
                <a16:creationId xmlns:a16="http://schemas.microsoft.com/office/drawing/2014/main" id="{06E64CAA-720F-5AAD-6E39-10E2419B93BD}"/>
              </a:ext>
            </a:extLst>
          </p:cNvPr>
          <p:cNvSpPr txBox="1"/>
          <p:nvPr/>
        </p:nvSpPr>
        <p:spPr>
          <a:xfrm>
            <a:off x="7197450" y="5715969"/>
            <a:ext cx="7281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fr-FR" sz="1000" i="1">
                <a:solidFill>
                  <a:srgbClr val="175A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2023</a:t>
            </a:r>
          </a:p>
        </p:txBody>
      </p:sp>
      <p:sp>
        <p:nvSpPr>
          <p:cNvPr id="13" name="ZoneTexte 8">
            <a:extLst>
              <a:ext uri="{FF2B5EF4-FFF2-40B4-BE49-F238E27FC236}">
                <a16:creationId xmlns:a16="http://schemas.microsoft.com/office/drawing/2014/main" id="{D2075A44-396C-B25F-BCF1-EE12AA4B19CA}"/>
              </a:ext>
            </a:extLst>
          </p:cNvPr>
          <p:cNvSpPr txBox="1"/>
          <p:nvPr/>
        </p:nvSpPr>
        <p:spPr>
          <a:xfrm>
            <a:off x="5837803" y="5715970"/>
            <a:ext cx="74990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fr-FR" sz="1000" i="1" dirty="0">
                <a:solidFill>
                  <a:srgbClr val="175A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  <p:sp>
        <p:nvSpPr>
          <p:cNvPr id="14" name="ZoneTexte 7">
            <a:extLst>
              <a:ext uri="{FF2B5EF4-FFF2-40B4-BE49-F238E27FC236}">
                <a16:creationId xmlns:a16="http://schemas.microsoft.com/office/drawing/2014/main" id="{67CB4B25-873B-540F-0306-0DCD1EF83006}"/>
              </a:ext>
            </a:extLst>
          </p:cNvPr>
          <p:cNvSpPr txBox="1"/>
          <p:nvPr/>
        </p:nvSpPr>
        <p:spPr>
          <a:xfrm>
            <a:off x="4410153" y="5715970"/>
            <a:ext cx="74990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fr-FR" sz="1000" i="1" dirty="0">
                <a:solidFill>
                  <a:srgbClr val="175A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2021</a:t>
            </a:r>
          </a:p>
        </p:txBody>
      </p:sp>
      <p:sp>
        <p:nvSpPr>
          <p:cNvPr id="4" name="ZoneTexte 2">
            <a:extLst>
              <a:ext uri="{FF2B5EF4-FFF2-40B4-BE49-F238E27FC236}">
                <a16:creationId xmlns:a16="http://schemas.microsoft.com/office/drawing/2014/main" id="{3CC00FD8-56E8-205E-78D2-90398926CDD7}"/>
              </a:ext>
            </a:extLst>
          </p:cNvPr>
          <p:cNvSpPr txBox="1"/>
          <p:nvPr/>
        </p:nvSpPr>
        <p:spPr>
          <a:xfrm>
            <a:off x="8535301" y="5708505"/>
            <a:ext cx="7281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fr-FR" sz="1000" i="1" dirty="0">
                <a:solidFill>
                  <a:srgbClr val="175A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77EDE39-8781-DBFC-802E-C5151A00695C}"/>
              </a:ext>
            </a:extLst>
          </p:cNvPr>
          <p:cNvSpPr txBox="1"/>
          <p:nvPr/>
        </p:nvSpPr>
        <p:spPr>
          <a:xfrm>
            <a:off x="2866417" y="6501995"/>
            <a:ext cx="6032938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Source : Baromètre annuel Absentéisme </a:t>
            </a:r>
            <a:r>
              <a:rPr lang="fr-FR" sz="900" i="1" dirty="0">
                <a:latin typeface="Calibri"/>
              </a:rPr>
              <a:t>2025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- Les salariés &amp; les dirigeants face à l’arrêt de travail – Malakoff Humanis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290C5F9-EFA1-8555-7851-D5C80176FC79}"/>
              </a:ext>
            </a:extLst>
          </p:cNvPr>
          <p:cNvSpPr/>
          <p:nvPr/>
        </p:nvSpPr>
        <p:spPr>
          <a:xfrm>
            <a:off x="8505391" y="1202722"/>
            <a:ext cx="3425441" cy="1492352"/>
          </a:xfrm>
          <a:prstGeom prst="roundRect">
            <a:avLst>
              <a:gd name="adj" fmla="val 789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4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40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52%</a:t>
            </a:r>
          </a:p>
          <a:p>
            <a:pPr algn="ctr"/>
            <a:r>
              <a:rPr lang="fr-FR" sz="1400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 salariés en situation de fragilité personnelle* se sont vu prescrire au moins un arrêt dans l’année</a:t>
            </a:r>
            <a:endParaRPr lang="fr-FR" sz="1400" b="1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</a:p>
          <a:p>
            <a:pPr algn="ctr"/>
            <a:endParaRPr lang="fr-FR" sz="4000" b="1" dirty="0">
              <a:solidFill>
                <a:srgbClr val="7030A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84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16620E1-C554-2E0F-ABC0-9AAB13565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76E7A-8D0A-8E48-8DB3-ADA19FDD7FCC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CC31CDA0-58C5-D516-8BB4-5E8D45BE9403}"/>
              </a:ext>
            </a:extLst>
          </p:cNvPr>
          <p:cNvSpPr txBox="1">
            <a:spLocks/>
          </p:cNvSpPr>
          <p:nvPr/>
        </p:nvSpPr>
        <p:spPr>
          <a:xfrm>
            <a:off x="214500" y="102577"/>
            <a:ext cx="11811033" cy="8002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fr-FR" sz="26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Un phénomène qui prend de l’ampleur au sein des petites entreprises </a:t>
            </a:r>
            <a:br>
              <a:rPr lang="fr-FR" sz="26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</a:br>
            <a:r>
              <a:rPr lang="fr-FR" sz="26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Les secteurs de la santé et industrie toujours critiques sur le sujet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7FE8EC-D745-7B58-B910-8911B4D9EA20}"/>
              </a:ext>
            </a:extLst>
          </p:cNvPr>
          <p:cNvSpPr txBox="1"/>
          <p:nvPr/>
        </p:nvSpPr>
        <p:spPr>
          <a:xfrm>
            <a:off x="2587865" y="6408146"/>
            <a:ext cx="61007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Baromètre annuel Absentéisme 2025 - Les salariés, les dirigeants face à l’arrêt maladie – Malakoff Humanis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279D22-FCB1-806E-2AF7-045FD7E8964F}"/>
              </a:ext>
            </a:extLst>
          </p:cNvPr>
          <p:cNvSpPr txBox="1">
            <a:spLocks/>
          </p:cNvSpPr>
          <p:nvPr/>
        </p:nvSpPr>
        <p:spPr>
          <a:xfrm>
            <a:off x="1529628" y="1378186"/>
            <a:ext cx="9443172" cy="260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all" spc="0" normalizeH="0" baseline="0" noProof="0" dirty="0">
                <a:ln>
                  <a:noFill/>
                </a:ln>
                <a:solidFill>
                  <a:srgbClr val="4183D1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TAUX DE prescription</a:t>
            </a:r>
            <a:r>
              <a:rPr lang="fr-FR" sz="1600" dirty="0">
                <a:solidFill>
                  <a:srgbClr val="4183D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600" dirty="0" err="1">
                <a:solidFill>
                  <a:srgbClr val="4183D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D’ARRêt</a:t>
            </a:r>
            <a:r>
              <a:rPr lang="fr-FR" sz="1600" dirty="0">
                <a:solidFill>
                  <a:srgbClr val="4183D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travail</a:t>
            </a:r>
            <a:endParaRPr kumimoji="0" lang="fr-FR" sz="1600" b="1" i="0" u="none" strike="noStrike" kern="1200" cap="all" spc="0" normalizeH="0" baseline="0" noProof="0" dirty="0">
              <a:ln>
                <a:noFill/>
              </a:ln>
              <a:solidFill>
                <a:srgbClr val="4183D1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D85AAA03-B4D5-2990-1136-76E02A7552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239855"/>
              </p:ext>
            </p:extLst>
          </p:nvPr>
        </p:nvGraphicFramePr>
        <p:xfrm>
          <a:off x="-17689" y="2229246"/>
          <a:ext cx="7774113" cy="406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2DCC8893-DF72-5998-8320-E76912859B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712511"/>
              </p:ext>
            </p:extLst>
          </p:nvPr>
        </p:nvGraphicFramePr>
        <p:xfrm>
          <a:off x="8458284" y="2556039"/>
          <a:ext cx="3567250" cy="3459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88DB1A6D-E474-F571-26C9-39FFEFA92CCC}"/>
              </a:ext>
            </a:extLst>
          </p:cNvPr>
          <p:cNvSpPr txBox="1">
            <a:spLocks/>
          </p:cNvSpPr>
          <p:nvPr/>
        </p:nvSpPr>
        <p:spPr>
          <a:xfrm>
            <a:off x="2760145" y="1987617"/>
            <a:ext cx="2292195" cy="2236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Taille de l’entreprise</a:t>
            </a: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rgbClr val="FF4B33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8B7501C-4528-DE52-40EC-BAE6602C8020}"/>
              </a:ext>
            </a:extLst>
          </p:cNvPr>
          <p:cNvSpPr txBox="1">
            <a:spLocks/>
          </p:cNvSpPr>
          <p:nvPr/>
        </p:nvSpPr>
        <p:spPr>
          <a:xfrm>
            <a:off x="9023118" y="1988823"/>
            <a:ext cx="2709970" cy="22244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Secteur d’activité</a:t>
            </a: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rgbClr val="FF4B33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9E9552E-0A69-BD3B-717D-2CC924A3B590}"/>
              </a:ext>
            </a:extLst>
          </p:cNvPr>
          <p:cNvCxnSpPr>
            <a:cxnSpLocks/>
          </p:cNvCxnSpPr>
          <p:nvPr/>
        </p:nvCxnSpPr>
        <p:spPr>
          <a:xfrm>
            <a:off x="166466" y="3659780"/>
            <a:ext cx="7635431" cy="3220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62665905-407D-4AAC-65BB-14B2424214DE}"/>
              </a:ext>
            </a:extLst>
          </p:cNvPr>
          <p:cNvSpPr txBox="1"/>
          <p:nvPr/>
        </p:nvSpPr>
        <p:spPr>
          <a:xfrm>
            <a:off x="9536145" y="5561105"/>
            <a:ext cx="220388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Ensemble des secteurs : </a:t>
            </a:r>
            <a:r>
              <a:rPr lang="fr-FR" sz="1400" i="1">
                <a:latin typeface="Arial" panose="020B0604020202020204"/>
              </a:rPr>
              <a:t>42</a:t>
            </a: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95E74C0-2C4B-CDFC-9680-F8E052C53800}"/>
              </a:ext>
            </a:extLst>
          </p:cNvPr>
          <p:cNvSpPr txBox="1"/>
          <p:nvPr/>
        </p:nvSpPr>
        <p:spPr>
          <a:xfrm>
            <a:off x="306251" y="6015905"/>
            <a:ext cx="341119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fr-FR" sz="900"/>
              <a:t>Données recueillies en année N sur l’absentéisme sur l’année N-1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550180C-D716-EAF3-F812-F3574FD9E1AA}"/>
              </a:ext>
            </a:extLst>
          </p:cNvPr>
          <p:cNvSpPr txBox="1"/>
          <p:nvPr/>
        </p:nvSpPr>
        <p:spPr>
          <a:xfrm>
            <a:off x="7534354" y="3191023"/>
            <a:ext cx="123277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Ensemble </a:t>
            </a:r>
            <a:br>
              <a:rPr kumimoji="0" lang="fr-FR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 salariés 2025 </a:t>
            </a:r>
            <a:r>
              <a:rPr lang="fr-FR" sz="1400" i="1" dirty="0">
                <a:latin typeface="Arial" panose="020B0604020202020204"/>
              </a:rPr>
              <a:t>42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A9297AC-04CF-BB20-3F68-3A5BB38B33F4}"/>
              </a:ext>
            </a:extLst>
          </p:cNvPr>
          <p:cNvCxnSpPr>
            <a:cxnSpLocks/>
          </p:cNvCxnSpPr>
          <p:nvPr/>
        </p:nvCxnSpPr>
        <p:spPr>
          <a:xfrm flipV="1">
            <a:off x="8834284" y="1972958"/>
            <a:ext cx="0" cy="404294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9E6A6562-7EE5-69B2-3FA4-15C96F14760D}"/>
              </a:ext>
            </a:extLst>
          </p:cNvPr>
          <p:cNvSpPr/>
          <p:nvPr/>
        </p:nvSpPr>
        <p:spPr>
          <a:xfrm>
            <a:off x="8901441" y="2521973"/>
            <a:ext cx="3267759" cy="52065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712BCCA1-ED69-9985-F7E9-DBB7109DC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0025" y="3691983"/>
            <a:ext cx="161890" cy="16998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7F92945-3FA3-22EF-2B48-4CFCC10A93A6}"/>
              </a:ext>
            </a:extLst>
          </p:cNvPr>
          <p:cNvSpPr txBox="1"/>
          <p:nvPr/>
        </p:nvSpPr>
        <p:spPr>
          <a:xfrm>
            <a:off x="524211" y="2536974"/>
            <a:ext cx="227145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fr-FR" sz="1400" dirty="0"/>
              <a:t>37% (2020) </a:t>
            </a:r>
            <a:r>
              <a:rPr lang="fr-FR" sz="1400" dirty="0">
                <a:sym typeface="Wingdings" panose="05000000000000000000" pitchFamily="2" charset="2"/>
              </a:rPr>
              <a:t> </a:t>
            </a:r>
            <a:r>
              <a:rPr lang="fr-FR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40%</a:t>
            </a:r>
            <a:r>
              <a:rPr lang="fr-FR" sz="1400" dirty="0">
                <a:sym typeface="Wingdings" panose="05000000000000000000" pitchFamily="2" charset="2"/>
              </a:rPr>
              <a:t> en 2025</a:t>
            </a:r>
            <a:endParaRPr lang="fr-FR" sz="1400" dirty="0"/>
          </a:p>
        </p:txBody>
      </p:sp>
      <p:sp>
        <p:nvSpPr>
          <p:cNvPr id="15" name="Parenthèse ouvrante 14">
            <a:extLst>
              <a:ext uri="{FF2B5EF4-FFF2-40B4-BE49-F238E27FC236}">
                <a16:creationId xmlns:a16="http://schemas.microsoft.com/office/drawing/2014/main" id="{EA9E13C8-7942-6014-1389-EAAAFC8A70A0}"/>
              </a:ext>
            </a:extLst>
          </p:cNvPr>
          <p:cNvSpPr/>
          <p:nvPr/>
        </p:nvSpPr>
        <p:spPr>
          <a:xfrm rot="5400000">
            <a:off x="1538309" y="1614391"/>
            <a:ext cx="243260" cy="263054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9EF857F-7EDB-CB3F-7EB6-3F3A3CCD49A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693501">
            <a:off x="6716652" y="3391324"/>
            <a:ext cx="231683" cy="22030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AFC210F-F25B-3799-DE54-38F81CD3E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821" y="2870517"/>
            <a:ext cx="161890" cy="169986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C5D1423-1576-3EE4-D596-001EBAFBDC76}"/>
              </a:ext>
            </a:extLst>
          </p:cNvPr>
          <p:cNvSpPr txBox="1"/>
          <p:nvPr/>
        </p:nvSpPr>
        <p:spPr>
          <a:xfrm>
            <a:off x="967603" y="2830287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TPE-PE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BC6C76F-C2F1-05FE-E0F8-D2C34FEBEF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7889" y="5945083"/>
            <a:ext cx="11049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7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16620E1-C554-2E0F-ABC0-9AAB13565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76E7A-8D0A-8E48-8DB3-ADA19FDD7FCC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CC31CDA0-58C5-D516-8BB4-5E8D45BE9403}"/>
              </a:ext>
            </a:extLst>
          </p:cNvPr>
          <p:cNvSpPr txBox="1">
            <a:spLocks/>
          </p:cNvSpPr>
          <p:nvPr/>
        </p:nvSpPr>
        <p:spPr>
          <a:xfrm>
            <a:off x="159203" y="265250"/>
            <a:ext cx="12321086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377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6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Les demandes d’arrêts maladie à son médecin sont en en hausse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CC07E34-D367-A8EA-C82E-118C4DF957E1}"/>
              </a:ext>
            </a:extLst>
          </p:cNvPr>
          <p:cNvSpPr txBox="1"/>
          <p:nvPr/>
        </p:nvSpPr>
        <p:spPr>
          <a:xfrm>
            <a:off x="2587865" y="6408146"/>
            <a:ext cx="61007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Baromètre annuel Absentéisme 2025 - Les salariés, les dirigeants face à l’arrêt maladie – Malakoff Humanis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449DEC7D-8BAA-2216-A451-2CD3D646A777}"/>
              </a:ext>
            </a:extLst>
          </p:cNvPr>
          <p:cNvSpPr/>
          <p:nvPr/>
        </p:nvSpPr>
        <p:spPr>
          <a:xfrm>
            <a:off x="11257713" y="154071"/>
            <a:ext cx="876373" cy="53834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/>
              <a:t>Base salariés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CC9F5118-4650-BC7A-666A-139E6CD9248C}"/>
              </a:ext>
            </a:extLst>
          </p:cNvPr>
          <p:cNvSpPr/>
          <p:nvPr/>
        </p:nvSpPr>
        <p:spPr>
          <a:xfrm>
            <a:off x="1155697" y="1476519"/>
            <a:ext cx="3425441" cy="3904961"/>
          </a:xfrm>
          <a:prstGeom prst="roundRect">
            <a:avLst>
              <a:gd name="adj" fmla="val 789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40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20%</a:t>
            </a:r>
          </a:p>
          <a:p>
            <a:pPr algn="ctr"/>
            <a:endParaRPr lang="fr-FR" sz="4000" b="1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 salariés ont demandé un arrêt à leur médecin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fr-FR" sz="4000" b="1" dirty="0">
              <a:solidFill>
                <a:srgbClr val="7030A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732ECF9-629F-C483-2BF2-345DAB8D14D8}"/>
              </a:ext>
            </a:extLst>
          </p:cNvPr>
          <p:cNvSpPr txBox="1"/>
          <p:nvPr/>
        </p:nvSpPr>
        <p:spPr>
          <a:xfrm>
            <a:off x="1155696" y="4479724"/>
            <a:ext cx="3425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800" b="1" i="1" dirty="0">
                <a:solidFill>
                  <a:srgbClr val="FF0000"/>
                </a:solidFill>
                <a:latin typeface="Arial" panose="020B0604020202020204"/>
                <a:cs typeface="Poppins"/>
              </a:rPr>
              <a:t>14%</a:t>
            </a:r>
            <a:r>
              <a:rPr lang="fr-FR" sz="1800" i="1" dirty="0">
                <a:solidFill>
                  <a:srgbClr val="FF0000"/>
                </a:solidFill>
                <a:latin typeface="Arial" panose="020B0604020202020204"/>
                <a:cs typeface="Poppins"/>
              </a:rPr>
              <a:t> </a:t>
            </a:r>
            <a:r>
              <a:rPr lang="fr-FR" sz="1800" i="1" dirty="0">
                <a:solidFill>
                  <a:srgbClr val="000000"/>
                </a:solidFill>
                <a:latin typeface="Arial" panose="020B0604020202020204"/>
                <a:cs typeface="Poppins"/>
              </a:rPr>
              <a:t>en 2024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F61E8B69-1BA1-FDD0-218F-226C0538A07F}"/>
              </a:ext>
            </a:extLst>
          </p:cNvPr>
          <p:cNvSpPr/>
          <p:nvPr/>
        </p:nvSpPr>
        <p:spPr>
          <a:xfrm>
            <a:off x="6340949" y="1476519"/>
            <a:ext cx="4695355" cy="3904961"/>
          </a:xfrm>
          <a:prstGeom prst="roundRect">
            <a:avLst>
              <a:gd name="adj" fmla="val 789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4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28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Raison de la demande</a:t>
            </a:r>
          </a:p>
          <a:p>
            <a:pPr algn="ctr"/>
            <a:endParaRPr lang="fr-FR" sz="4000" b="1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r" rtl="0" fontAlgn="ctr"/>
            <a:r>
              <a:rPr lang="fr-FR" sz="2000" b="1" dirty="0">
                <a:solidFill>
                  <a:schemeClr val="bg2">
                    <a:lumMod val="50000"/>
                  </a:schemeClr>
                </a:solidFill>
                <a:cs typeface="Poppins" panose="00000500000000000000" pitchFamily="2" charset="0"/>
              </a:rPr>
              <a:t>Non proposé par le médecin</a:t>
            </a:r>
          </a:p>
          <a:p>
            <a:pPr algn="ctr" rtl="0" fontAlgn="ctr"/>
            <a:endParaRPr lang="fr-FR" sz="2000" b="1" dirty="0">
              <a:solidFill>
                <a:schemeClr val="bg2">
                  <a:lumMod val="50000"/>
                </a:schemeClr>
              </a:solidFill>
              <a:cs typeface="Poppins" panose="00000500000000000000" pitchFamily="2" charset="0"/>
            </a:endParaRPr>
          </a:p>
          <a:p>
            <a:pPr algn="ctr" rtl="0" fontAlgn="ctr"/>
            <a:endParaRPr lang="fr-FR" sz="2000" b="1" dirty="0">
              <a:solidFill>
                <a:schemeClr val="bg2">
                  <a:lumMod val="50000"/>
                </a:schemeClr>
              </a:solidFill>
              <a:cs typeface="Poppins" panose="00000500000000000000" pitchFamily="2" charset="0"/>
            </a:endParaRPr>
          </a:p>
          <a:p>
            <a:pPr rtl="0" fontAlgn="ctr"/>
            <a:r>
              <a:rPr lang="fr-FR" sz="2000" b="1" dirty="0">
                <a:solidFill>
                  <a:schemeClr val="bg2">
                    <a:lumMod val="50000"/>
                  </a:schemeClr>
                </a:solidFill>
                <a:cs typeface="Poppins" panose="00000500000000000000" pitchFamily="2" charset="0"/>
              </a:rPr>
              <a:t>              Fatigue</a:t>
            </a:r>
          </a:p>
          <a:p>
            <a:pPr algn="ctr" rtl="0" fontAlgn="ctr"/>
            <a:endParaRPr lang="fr-FR" sz="2000" b="1" dirty="0">
              <a:solidFill>
                <a:schemeClr val="bg2">
                  <a:lumMod val="50000"/>
                </a:schemeClr>
              </a:solidFill>
              <a:cs typeface="Poppins" panose="00000500000000000000" pitchFamily="2" charset="0"/>
            </a:endParaRPr>
          </a:p>
          <a:p>
            <a:pPr algn="ctr" rtl="0" fontAlgn="ctr"/>
            <a:endParaRPr lang="fr-FR" sz="2000" b="1" dirty="0">
              <a:solidFill>
                <a:schemeClr val="bg2">
                  <a:lumMod val="50000"/>
                </a:schemeClr>
              </a:solidFill>
              <a:cs typeface="Poppins" panose="00000500000000000000" pitchFamily="2" charset="0"/>
            </a:endParaRPr>
          </a:p>
          <a:p>
            <a:pPr rtl="0" fontAlgn="ctr"/>
            <a:r>
              <a:rPr lang="fr-FR" sz="2000" b="1" dirty="0">
                <a:solidFill>
                  <a:schemeClr val="bg2">
                    <a:lumMod val="50000"/>
                  </a:schemeClr>
                </a:solidFill>
                <a:cs typeface="Poppins" panose="00000500000000000000" pitchFamily="2" charset="0"/>
              </a:rPr>
              <a:t>              Etat psychologique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0D0B793E-E8A4-42DF-D976-97AAB1AB9B2C}"/>
              </a:ext>
            </a:extLst>
          </p:cNvPr>
          <p:cNvSpPr txBox="1">
            <a:spLocks/>
          </p:cNvSpPr>
          <p:nvPr/>
        </p:nvSpPr>
        <p:spPr>
          <a:xfrm>
            <a:off x="6319746" y="2618483"/>
            <a:ext cx="1212952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kern="1200" cap="none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36%</a:t>
            </a:r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44852EA4-720C-6476-6EE0-188EAA3AE718}"/>
              </a:ext>
            </a:extLst>
          </p:cNvPr>
          <p:cNvSpPr txBox="1">
            <a:spLocks/>
          </p:cNvSpPr>
          <p:nvPr/>
        </p:nvSpPr>
        <p:spPr>
          <a:xfrm>
            <a:off x="6340949" y="3534600"/>
            <a:ext cx="1212952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kern="1200" cap="none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26%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C2B41D0C-0E07-F069-A3FA-5E084D614CB8}"/>
              </a:ext>
            </a:extLst>
          </p:cNvPr>
          <p:cNvSpPr txBox="1">
            <a:spLocks/>
          </p:cNvSpPr>
          <p:nvPr/>
        </p:nvSpPr>
        <p:spPr>
          <a:xfrm>
            <a:off x="6319746" y="4450717"/>
            <a:ext cx="1212952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kern="1200" cap="none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5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22%</a:t>
            </a:r>
          </a:p>
        </p:txBody>
      </p:sp>
    </p:spTree>
    <p:extLst>
      <p:ext uri="{BB962C8B-B14F-4D97-AF65-F5344CB8AC3E}">
        <p14:creationId xmlns:p14="http://schemas.microsoft.com/office/powerpoint/2010/main" val="11323170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lE8LTa.Aj4PZqELD4vqg"/>
</p:tagLst>
</file>

<file path=ppt/theme/theme1.xml><?xml version="1.0" encoding="utf-8"?>
<a:theme xmlns:a="http://schemas.openxmlformats.org/drawingml/2006/main" name="3_MALAKOFF HUMANIS">
  <a:themeElements>
    <a:clrScheme name="Malakoff Humanis">
      <a:dk1>
        <a:srgbClr val="000000"/>
      </a:dk1>
      <a:lt1>
        <a:srgbClr val="FFFFFF"/>
      </a:lt1>
      <a:dk2>
        <a:srgbClr val="F3B5D3"/>
      </a:dk2>
      <a:lt2>
        <a:srgbClr val="EDE8E6"/>
      </a:lt2>
      <a:accent1>
        <a:srgbClr val="FF4B33"/>
      </a:accent1>
      <a:accent2>
        <a:srgbClr val="E3D8C3"/>
      </a:accent2>
      <a:accent3>
        <a:srgbClr val="6D4CA7"/>
      </a:accent3>
      <a:accent4>
        <a:srgbClr val="59D5D9"/>
      </a:accent4>
      <a:accent5>
        <a:srgbClr val="F3EC5B"/>
      </a:accent5>
      <a:accent6>
        <a:srgbClr val="4183D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600"/>
          </a:spcBef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Malakoff Humanis">
      <a:dk1>
        <a:srgbClr val="000000"/>
      </a:dk1>
      <a:lt1>
        <a:srgbClr val="FFFFFF"/>
      </a:lt1>
      <a:dk2>
        <a:srgbClr val="F3B5D3"/>
      </a:dk2>
      <a:lt2>
        <a:srgbClr val="EDE8E6"/>
      </a:lt2>
      <a:accent1>
        <a:srgbClr val="FF4B33"/>
      </a:accent1>
      <a:accent2>
        <a:srgbClr val="E3D8C3"/>
      </a:accent2>
      <a:accent3>
        <a:srgbClr val="6D4CA7"/>
      </a:accent3>
      <a:accent4>
        <a:srgbClr val="59D5D9"/>
      </a:accent4>
      <a:accent5>
        <a:srgbClr val="F3EC5B"/>
      </a:accent5>
      <a:accent6>
        <a:srgbClr val="4183D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4_MALAKOFF HUMANIS">
  <a:themeElements>
    <a:clrScheme name="Malakoff Humanis">
      <a:dk1>
        <a:srgbClr val="000000"/>
      </a:dk1>
      <a:lt1>
        <a:srgbClr val="FFFFFF"/>
      </a:lt1>
      <a:dk2>
        <a:srgbClr val="F3B5D3"/>
      </a:dk2>
      <a:lt2>
        <a:srgbClr val="EDE8E6"/>
      </a:lt2>
      <a:accent1>
        <a:srgbClr val="FF4B33"/>
      </a:accent1>
      <a:accent2>
        <a:srgbClr val="E3D8C3"/>
      </a:accent2>
      <a:accent3>
        <a:srgbClr val="6D4CA7"/>
      </a:accent3>
      <a:accent4>
        <a:srgbClr val="59D5D9"/>
      </a:accent4>
      <a:accent5>
        <a:srgbClr val="F3EC5B"/>
      </a:accent5>
      <a:accent6>
        <a:srgbClr val="4183D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600"/>
          </a:spcBef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rketofy Light">
    <a:dk1>
      <a:srgbClr val="91969B"/>
    </a:dk1>
    <a:lt1>
      <a:sysClr val="window" lastClr="FFFFFF"/>
    </a:lt1>
    <a:dk2>
      <a:srgbClr val="91969B"/>
    </a:dk2>
    <a:lt2>
      <a:srgbClr val="F6F7FA"/>
    </a:lt2>
    <a:accent1>
      <a:srgbClr val="136773"/>
    </a:accent1>
    <a:accent2>
      <a:srgbClr val="25C8B4"/>
    </a:accent2>
    <a:accent3>
      <a:srgbClr val="81DC64"/>
    </a:accent3>
    <a:accent4>
      <a:srgbClr val="FBA622"/>
    </a:accent4>
    <a:accent5>
      <a:srgbClr val="F94151"/>
    </a:accent5>
    <a:accent6>
      <a:srgbClr val="91969B"/>
    </a:accent6>
    <a:hlink>
      <a:srgbClr val="216BA9"/>
    </a:hlink>
    <a:folHlink>
      <a:srgbClr val="1FB18A"/>
    </a:folHlink>
  </a:clrScheme>
  <a:fontScheme name="Custom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arketofy Light">
    <a:dk1>
      <a:srgbClr val="91969B"/>
    </a:dk1>
    <a:lt1>
      <a:sysClr val="window" lastClr="FFFFFF"/>
    </a:lt1>
    <a:dk2>
      <a:srgbClr val="91969B"/>
    </a:dk2>
    <a:lt2>
      <a:srgbClr val="F6F7FA"/>
    </a:lt2>
    <a:accent1>
      <a:srgbClr val="136773"/>
    </a:accent1>
    <a:accent2>
      <a:srgbClr val="25C8B4"/>
    </a:accent2>
    <a:accent3>
      <a:srgbClr val="81DC64"/>
    </a:accent3>
    <a:accent4>
      <a:srgbClr val="FBA622"/>
    </a:accent4>
    <a:accent5>
      <a:srgbClr val="F94151"/>
    </a:accent5>
    <a:accent6>
      <a:srgbClr val="91969B"/>
    </a:accent6>
    <a:hlink>
      <a:srgbClr val="216BA9"/>
    </a:hlink>
    <a:folHlink>
      <a:srgbClr val="1FB18A"/>
    </a:folHlink>
  </a:clrScheme>
  <a:fontScheme name="Custom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41D766F222C8489B4BA8FD58AD4D02" ma:contentTypeVersion="19" ma:contentTypeDescription="Crée un document." ma:contentTypeScope="" ma:versionID="9290c7b56609fbd900a4d7c283890ded">
  <xsd:schema xmlns:xsd="http://www.w3.org/2001/XMLSchema" xmlns:xs="http://www.w3.org/2001/XMLSchema" xmlns:p="http://schemas.microsoft.com/office/2006/metadata/properties" xmlns:ns2="a344d38f-073a-493f-8a0b-1807ca1c15fd" xmlns:ns3="ab52391c-0e43-49e0-b438-b7f370884ad0" targetNamespace="http://schemas.microsoft.com/office/2006/metadata/properties" ma:root="true" ma:fieldsID="945bf89a26ef34b29408b69fff1e7be6" ns2:_="" ns3:_="">
    <xsd:import namespace="a344d38f-073a-493f-8a0b-1807ca1c15fd"/>
    <xsd:import namespace="ab52391c-0e43-49e0-b438-b7f370884a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4d38f-073a-493f-8a0b-1807ca1c15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fedb9b6e-ab26-4314-88d7-24aa3ab36c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2391c-0e43-49e0-b438-b7f370884ad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d570017-aeb1-4718-8fc4-e0d697faa342}" ma:internalName="TaxCatchAll" ma:showField="CatchAllData" ma:web="ab52391c-0e43-49e0-b438-b7f370884a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52391c-0e43-49e0-b438-b7f370884ad0" xsi:nil="true"/>
    <lcf76f155ced4ddcb4097134ff3c332f xmlns="a344d38f-073a-493f-8a0b-1807ca1c15f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6CF242-D678-468B-9F43-2BB8E692B8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44d38f-073a-493f-8a0b-1807ca1c15fd"/>
    <ds:schemaRef ds:uri="ab52391c-0e43-49e0-b438-b7f370884a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B3466A-51BE-4F79-A603-03B3872F68EB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a344d38f-073a-493f-8a0b-1807ca1c15fd"/>
    <ds:schemaRef ds:uri="http://purl.org/dc/elements/1.1/"/>
    <ds:schemaRef ds:uri="ab52391c-0e43-49e0-b438-b7f370884ad0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6EC2D70-677F-40E7-8D32-2C2EB2DDB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18047</TotalTime>
  <Words>2826</Words>
  <Application>Microsoft Office PowerPoint</Application>
  <PresentationFormat>Grand écran</PresentationFormat>
  <Paragraphs>506</Paragraphs>
  <Slides>30</Slides>
  <Notes>30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46" baseType="lpstr">
      <vt:lpstr>Arial</vt:lpstr>
      <vt:lpstr>Calibri</vt:lpstr>
      <vt:lpstr>Calibri Light</vt:lpstr>
      <vt:lpstr>Courier New</vt:lpstr>
      <vt:lpstr>Gill Sans MT</vt:lpstr>
      <vt:lpstr>Poppins</vt:lpstr>
      <vt:lpstr>Times New Roman</vt:lpstr>
      <vt:lpstr>Trebuchet MS</vt:lpstr>
      <vt:lpstr>Wingdings</vt:lpstr>
      <vt:lpstr>Wingdings 2</vt:lpstr>
      <vt:lpstr>3_MALAKOFF HUMANIS</vt:lpstr>
      <vt:lpstr>Conception personnalisée</vt:lpstr>
      <vt:lpstr>4_MALAKOFF HUMANIS</vt:lpstr>
      <vt:lpstr>1_Conception personnalisée</vt:lpstr>
      <vt:lpstr>think-cell Slide</vt:lpstr>
      <vt:lpstr>Diapositive think-cell</vt:lpstr>
      <vt:lpstr>Présentation PowerPoint</vt:lpstr>
      <vt:lpstr>Un dispositif d’enquêtes inégalé depuis 2016</vt:lpstr>
      <vt:lpstr>Présentation PowerPoint</vt:lpstr>
      <vt:lpstr>Présentation PowerPoint</vt:lpstr>
      <vt:lpstr>Présentation PowerPoint</vt:lpstr>
      <vt:lpstr>Femmes et Managers : toujours plus touchés par l’absentéisme L’écart entre femmes et hommes se réduit</vt:lpstr>
      <vt:lpstr>Les catégories plus fragiles plus fortement touchées par l’absentéisme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Malakoff Humanis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Judith DRAUGE</dc:creator>
  <cp:lastModifiedBy>Ines FERNANDES</cp:lastModifiedBy>
  <cp:revision>3</cp:revision>
  <cp:lastPrinted>2025-04-23T09:59:25Z</cp:lastPrinted>
  <dcterms:created xsi:type="dcterms:W3CDTF">2024-11-25T14:43:34Z</dcterms:created>
  <dcterms:modified xsi:type="dcterms:W3CDTF">2025-06-05T05:33:25Z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0x0101008741D766F222C8489B4BA8FD58AD4D02</vt:lpwstr>
  </property>
  <property fmtid="{D5CDD505-2E9C-101B-9397-08002B2CF9AE}" pid="3" name="MediaServiceImageTags">
    <vt:lpwstr/>
  </property>
</Properties>
</file>